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9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0" r:id="rId3"/>
    <p:sldMasterId id="2147483756" r:id="rId4"/>
    <p:sldMasterId id="2147484019" r:id="rId5"/>
    <p:sldMasterId id="2147484031" r:id="rId6"/>
    <p:sldMasterId id="2147484043" r:id="rId7"/>
    <p:sldMasterId id="2147484069" r:id="rId8"/>
    <p:sldMasterId id="2147484074" r:id="rId9"/>
    <p:sldMasterId id="2147484086" r:id="rId10"/>
  </p:sldMasterIdLst>
  <p:notesMasterIdLst>
    <p:notesMasterId r:id="rId35"/>
  </p:notesMasterIdLst>
  <p:handoutMasterIdLst>
    <p:handoutMasterId r:id="rId36"/>
  </p:handoutMasterIdLst>
  <p:sldIdLst>
    <p:sldId id="743" r:id="rId11"/>
    <p:sldId id="754" r:id="rId12"/>
    <p:sldId id="774" r:id="rId13"/>
    <p:sldId id="775" r:id="rId14"/>
    <p:sldId id="715" r:id="rId15"/>
    <p:sldId id="901" r:id="rId16"/>
    <p:sldId id="897" r:id="rId17"/>
    <p:sldId id="900" r:id="rId18"/>
    <p:sldId id="892" r:id="rId19"/>
    <p:sldId id="934" r:id="rId20"/>
    <p:sldId id="935" r:id="rId21"/>
    <p:sldId id="908" r:id="rId22"/>
    <p:sldId id="909" r:id="rId23"/>
    <p:sldId id="910" r:id="rId24"/>
    <p:sldId id="904" r:id="rId25"/>
    <p:sldId id="933" r:id="rId26"/>
    <p:sldId id="920" r:id="rId27"/>
    <p:sldId id="922" r:id="rId28"/>
    <p:sldId id="923" r:id="rId29"/>
    <p:sldId id="925" r:id="rId30"/>
    <p:sldId id="927" r:id="rId31"/>
    <p:sldId id="929" r:id="rId32"/>
    <p:sldId id="930" r:id="rId33"/>
    <p:sldId id="776" r:id="rId34"/>
  </p:sldIdLst>
  <p:sldSz cx="9144000" cy="6858000" type="screen4x3"/>
  <p:notesSz cx="9939338" cy="68072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 userDrawn="1">
          <p15:clr>
            <a:srgbClr val="A4A3A4"/>
          </p15:clr>
        </p15:guide>
        <p15:guide id="2" pos="313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0000CC"/>
    <a:srgbClr val="FFE8FF"/>
    <a:srgbClr val="FFCCFF"/>
    <a:srgbClr val="D60093"/>
    <a:srgbClr val="CC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8993" autoAdjust="0"/>
  </p:normalViewPr>
  <p:slideViewPr>
    <p:cSldViewPr>
      <p:cViewPr varScale="1">
        <p:scale>
          <a:sx n="116" d="100"/>
          <a:sy n="116" d="100"/>
        </p:scale>
        <p:origin x="108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648" y="-90"/>
      </p:cViewPr>
      <p:guideLst>
        <p:guide orient="horz" pos="2144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ja-JP" dirty="0"/>
              <a:t>B=5T</a:t>
            </a:r>
            <a:endParaRPr lang="ja-JP" altLang="en-US" dirty="0"/>
          </a:p>
        </c:rich>
      </c:tx>
      <c:layout>
        <c:manualLayout>
          <c:xMode val="edge"/>
          <c:yMode val="edge"/>
          <c:x val="0.21973944663167108"/>
          <c:y val="7.7455048409405258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0247958588509771"/>
          <c:y val="6.4954094176963059E-2"/>
          <c:w val="0.61826115485564304"/>
          <c:h val="0.73785606838670847"/>
        </c:manualLayout>
      </c:layout>
      <c:scatterChart>
        <c:scatterStyle val="lineMarker"/>
        <c:varyColors val="0"/>
        <c:ser>
          <c:idx val="2"/>
          <c:order val="0"/>
          <c:tx>
            <c:v>4.2K</c:v>
          </c:tx>
          <c:spPr>
            <a:ln w="15875"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plus"/>
            <c:size val="7"/>
            <c:spPr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marker>
          <c:xVal>
            <c:numRef>
              <c:f>'4.2K5T'!$L$4:$L$100</c:f>
              <c:numCache>
                <c:formatCode>0.00E+00</c:formatCode>
                <c:ptCount val="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</c:numCache>
            </c:numRef>
          </c:xVal>
          <c:yVal>
            <c:numRef>
              <c:f>'4.2K5T'!$G$4:$G$100</c:f>
              <c:numCache>
                <c:formatCode>0.00E+00</c:formatCode>
                <c:ptCount val="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8EB-462B-8BEA-A23981E3DC41}"/>
            </c:ext>
          </c:extLst>
        </c:ser>
        <c:ser>
          <c:idx val="0"/>
          <c:order val="1"/>
          <c:tx>
            <c:v>20K</c:v>
          </c:tx>
          <c:spPr>
            <a:ln w="15875">
              <a:solidFill>
                <a:schemeClr val="accent4"/>
              </a:solidFill>
            </a:ln>
          </c:spPr>
          <c:marker>
            <c:symbol val="circle"/>
            <c:size val="5"/>
            <c:spPr>
              <a:noFill/>
              <a:ln w="15875">
                <a:solidFill>
                  <a:schemeClr val="accent4"/>
                </a:solidFill>
              </a:ln>
            </c:spPr>
          </c:marker>
          <c:xVal>
            <c:numRef>
              <c:f>'20K5T'!$L$4:$L$100</c:f>
              <c:numCache>
                <c:formatCode>0.00E+00</c:formatCode>
                <c:ptCount val="97"/>
                <c:pt idx="0">
                  <c:v>-40.099009900990097</c:v>
                </c:pt>
                <c:pt idx="1">
                  <c:v>-35.646415841584158</c:v>
                </c:pt>
                <c:pt idx="2">
                  <c:v>-31.193821782178219</c:v>
                </c:pt>
                <c:pt idx="3">
                  <c:v>-26.728396039603961</c:v>
                </c:pt>
                <c:pt idx="4">
                  <c:v>-22.275801980198022</c:v>
                </c:pt>
                <c:pt idx="5">
                  <c:v>-17.823207920792079</c:v>
                </c:pt>
                <c:pt idx="6">
                  <c:v>-13.370613861386138</c:v>
                </c:pt>
                <c:pt idx="7">
                  <c:v>-8.905188118811882</c:v>
                </c:pt>
                <c:pt idx="8">
                  <c:v>-4.452594059405941</c:v>
                </c:pt>
                <c:pt idx="9">
                  <c:v>0</c:v>
                </c:pt>
                <c:pt idx="10">
                  <c:v>4.452594059405941</c:v>
                </c:pt>
                <c:pt idx="11">
                  <c:v>8.905188118811882</c:v>
                </c:pt>
                <c:pt idx="12">
                  <c:v>13.370613861386138</c:v>
                </c:pt>
                <c:pt idx="13">
                  <c:v>17.823207920792079</c:v>
                </c:pt>
                <c:pt idx="14">
                  <c:v>22.275801980198022</c:v>
                </c:pt>
                <c:pt idx="15">
                  <c:v>26.728396039603961</c:v>
                </c:pt>
                <c:pt idx="16">
                  <c:v>31.193821782178219</c:v>
                </c:pt>
                <c:pt idx="17">
                  <c:v>35.646415841584158</c:v>
                </c:pt>
                <c:pt idx="18">
                  <c:v>40.099009900990097</c:v>
                </c:pt>
                <c:pt idx="19">
                  <c:v>44.551603960396044</c:v>
                </c:pt>
                <c:pt idx="20">
                  <c:v>49.004198019801983</c:v>
                </c:pt>
                <c:pt idx="21">
                  <c:v>53.469623762376244</c:v>
                </c:pt>
                <c:pt idx="22">
                  <c:v>57.922217821782169</c:v>
                </c:pt>
                <c:pt idx="23">
                  <c:v>62.374811881188123</c:v>
                </c:pt>
                <c:pt idx="24">
                  <c:v>66.827405940594048</c:v>
                </c:pt>
                <c:pt idx="25">
                  <c:v>69.50922772277228</c:v>
                </c:pt>
                <c:pt idx="26">
                  <c:v>71.292831683168316</c:v>
                </c:pt>
                <c:pt idx="27">
                  <c:v>75.745425742574255</c:v>
                </c:pt>
                <c:pt idx="28">
                  <c:v>77.468354430379748</c:v>
                </c:pt>
                <c:pt idx="29">
                  <c:v>79.748658227848097</c:v>
                </c:pt>
                <c:pt idx="30">
                  <c:v>82.02896202531646</c:v>
                </c:pt>
                <c:pt idx="31">
                  <c:v>83.160911392405055</c:v>
                </c:pt>
                <c:pt idx="32">
                  <c:v>84.309265822784823</c:v>
                </c:pt>
                <c:pt idx="33">
                  <c:v>85.441215189873432</c:v>
                </c:pt>
                <c:pt idx="34">
                  <c:v>86.589569620253158</c:v>
                </c:pt>
                <c:pt idx="35">
                  <c:v>87.721518987341767</c:v>
                </c:pt>
                <c:pt idx="36">
                  <c:v>88.853468354430376</c:v>
                </c:pt>
                <c:pt idx="37">
                  <c:v>90.001822784810116</c:v>
                </c:pt>
                <c:pt idx="38">
                  <c:v>91.133772151898725</c:v>
                </c:pt>
                <c:pt idx="39">
                  <c:v>92.282126582278494</c:v>
                </c:pt>
                <c:pt idx="40">
                  <c:v>93.414075949367088</c:v>
                </c:pt>
                <c:pt idx="41">
                  <c:v>94.562430379746843</c:v>
                </c:pt>
                <c:pt idx="42">
                  <c:v>95.694379746835452</c:v>
                </c:pt>
                <c:pt idx="43">
                  <c:v>97.974683544303801</c:v>
                </c:pt>
                <c:pt idx="44">
                  <c:v>100.25498734177215</c:v>
                </c:pt>
                <c:pt idx="45">
                  <c:v>105.94754430379747</c:v>
                </c:pt>
                <c:pt idx="46">
                  <c:v>111.64010126582278</c:v>
                </c:pt>
                <c:pt idx="47">
                  <c:v>117.34906329113923</c:v>
                </c:pt>
                <c:pt idx="48">
                  <c:v>123.04162025316455</c:v>
                </c:pt>
                <c:pt idx="49">
                  <c:v>128.73417721518987</c:v>
                </c:pt>
              </c:numCache>
            </c:numRef>
          </c:xVal>
          <c:yVal>
            <c:numRef>
              <c:f>'20K5T'!$G$4:$G$100</c:f>
              <c:numCache>
                <c:formatCode>0.00E+00</c:formatCode>
                <c:ptCount val="97"/>
                <c:pt idx="0">
                  <c:v>1272.7528330325079</c:v>
                </c:pt>
                <c:pt idx="1">
                  <c:v>1235.7388508463432</c:v>
                </c:pt>
                <c:pt idx="2">
                  <c:v>1226.0173052232001</c:v>
                </c:pt>
                <c:pt idx="3">
                  <c:v>1223.6791338704775</c:v>
                </c:pt>
                <c:pt idx="4">
                  <c:v>1234.8458067397332</c:v>
                </c:pt>
                <c:pt idx="5">
                  <c:v>1257.8905832294399</c:v>
                </c:pt>
                <c:pt idx="6">
                  <c:v>1289.9953713179882</c:v>
                </c:pt>
                <c:pt idx="7">
                  <c:v>1330.5327062515894</c:v>
                </c:pt>
                <c:pt idx="8">
                  <c:v>1362.2683658659125</c:v>
                </c:pt>
                <c:pt idx="9">
                  <c:v>1378.7181900225155</c:v>
                </c:pt>
                <c:pt idx="10">
                  <c:v>1371.1966608362331</c:v>
                </c:pt>
                <c:pt idx="11">
                  <c:v>1362.2211517587441</c:v>
                </c:pt>
                <c:pt idx="12">
                  <c:v>1334.1467315457473</c:v>
                </c:pt>
                <c:pt idx="13">
                  <c:v>1290.8438839371554</c:v>
                </c:pt>
                <c:pt idx="14">
                  <c:v>1270.9171163543665</c:v>
                </c:pt>
                <c:pt idx="15">
                  <c:v>1233.2453558115158</c:v>
                </c:pt>
                <c:pt idx="16">
                  <c:v>1202.4963637322219</c:v>
                </c:pt>
                <c:pt idx="17">
                  <c:v>1176.5168012628474</c:v>
                </c:pt>
                <c:pt idx="18">
                  <c:v>1176.0894599405792</c:v>
                </c:pt>
                <c:pt idx="19">
                  <c:v>1164.9979004236368</c:v>
                </c:pt>
                <c:pt idx="20">
                  <c:v>1167.4232569174374</c:v>
                </c:pt>
                <c:pt idx="21">
                  <c:v>1190.3593873082625</c:v>
                </c:pt>
                <c:pt idx="22">
                  <c:v>1230.0251390930573</c:v>
                </c:pt>
                <c:pt idx="23">
                  <c:v>1241.290800630183</c:v>
                </c:pt>
                <c:pt idx="24">
                  <c:v>1281.4595436135044</c:v>
                </c:pt>
                <c:pt idx="25">
                  <c:v>1309.9586225290436</c:v>
                </c:pt>
                <c:pt idx="26">
                  <c:v>1343.0680517047817</c:v>
                </c:pt>
                <c:pt idx="27">
                  <c:v>1453.432100258648</c:v>
                </c:pt>
                <c:pt idx="28">
                  <c:v>1626.6877539184857</c:v>
                </c:pt>
                <c:pt idx="29">
                  <c:v>1719.9911458042586</c:v>
                </c:pt>
                <c:pt idx="30">
                  <c:v>1836.0616630381523</c:v>
                </c:pt>
                <c:pt idx="31">
                  <c:v>1879.4162852074458</c:v>
                </c:pt>
                <c:pt idx="32">
                  <c:v>1936.8270299523022</c:v>
                </c:pt>
                <c:pt idx="33">
                  <c:v>2031.7617228931358</c:v>
                </c:pt>
                <c:pt idx="34">
                  <c:v>2144.4076077854897</c:v>
                </c:pt>
                <c:pt idx="35">
                  <c:v>2254.1956978842973</c:v>
                </c:pt>
                <c:pt idx="36">
                  <c:v>2381.1026574992402</c:v>
                </c:pt>
                <c:pt idx="37">
                  <c:v>2442.5727424126831</c:v>
                </c:pt>
                <c:pt idx="38">
                  <c:v>2425.2730643270502</c:v>
                </c:pt>
                <c:pt idx="39">
                  <c:v>2383.0971852651296</c:v>
                </c:pt>
                <c:pt idx="40">
                  <c:v>2231.9720712925578</c:v>
                </c:pt>
                <c:pt idx="41">
                  <c:v>2148.5053094161503</c:v>
                </c:pt>
                <c:pt idx="42">
                  <c:v>2010.0327713787735</c:v>
                </c:pt>
                <c:pt idx="43">
                  <c:v>1836.2089388610805</c:v>
                </c:pt>
                <c:pt idx="44">
                  <c:v>1745.8867422762262</c:v>
                </c:pt>
                <c:pt idx="45">
                  <c:v>1545.8099883391328</c:v>
                </c:pt>
                <c:pt idx="46">
                  <c:v>1477.7264410164803</c:v>
                </c:pt>
                <c:pt idx="47">
                  <c:v>1414.8053270935288</c:v>
                </c:pt>
                <c:pt idx="48">
                  <c:v>1353.7781426967615</c:v>
                </c:pt>
                <c:pt idx="49">
                  <c:v>1322.8767778170609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8EB-462B-8BEA-A23981E3DC41}"/>
            </c:ext>
          </c:extLst>
        </c:ser>
        <c:ser>
          <c:idx val="6"/>
          <c:order val="2"/>
          <c:tx>
            <c:v>30K</c:v>
          </c:tx>
          <c:spPr>
            <a:ln w="15875">
              <a:solidFill>
                <a:schemeClr val="accent3"/>
              </a:solidFill>
            </a:ln>
          </c:spPr>
          <c:marker>
            <c:symbol val="triangle"/>
            <c:size val="5"/>
            <c:spPr>
              <a:noFill/>
              <a:ln w="15875">
                <a:solidFill>
                  <a:schemeClr val="accent3"/>
                </a:solidFill>
              </a:ln>
            </c:spPr>
          </c:marker>
          <c:xVal>
            <c:numRef>
              <c:f>'30K5T'!$L$4:$L$100</c:f>
              <c:numCache>
                <c:formatCode>0.00E+00</c:formatCode>
                <c:ptCount val="97"/>
                <c:pt idx="0">
                  <c:v>-40.099009900990097</c:v>
                </c:pt>
                <c:pt idx="1">
                  <c:v>-35.646415841584158</c:v>
                </c:pt>
                <c:pt idx="2">
                  <c:v>-31.193821782178219</c:v>
                </c:pt>
                <c:pt idx="3">
                  <c:v>-26.728396039603961</c:v>
                </c:pt>
                <c:pt idx="4">
                  <c:v>-22.275801980198022</c:v>
                </c:pt>
                <c:pt idx="5">
                  <c:v>-17.823207920792079</c:v>
                </c:pt>
                <c:pt idx="6">
                  <c:v>-13.370613861386138</c:v>
                </c:pt>
                <c:pt idx="7">
                  <c:v>-8.905188118811882</c:v>
                </c:pt>
                <c:pt idx="8">
                  <c:v>-4.452594059405941</c:v>
                </c:pt>
                <c:pt idx="9">
                  <c:v>0</c:v>
                </c:pt>
                <c:pt idx="10">
                  <c:v>4.452594059405941</c:v>
                </c:pt>
                <c:pt idx="11">
                  <c:v>8.905188118811882</c:v>
                </c:pt>
                <c:pt idx="12">
                  <c:v>13.370613861386138</c:v>
                </c:pt>
                <c:pt idx="13">
                  <c:v>17.823207920792079</c:v>
                </c:pt>
                <c:pt idx="14">
                  <c:v>22.275801980198022</c:v>
                </c:pt>
                <c:pt idx="15">
                  <c:v>26.728396039603961</c:v>
                </c:pt>
                <c:pt idx="16">
                  <c:v>31.193821782178219</c:v>
                </c:pt>
                <c:pt idx="17">
                  <c:v>35.646415841584158</c:v>
                </c:pt>
                <c:pt idx="18">
                  <c:v>40.099009900990097</c:v>
                </c:pt>
                <c:pt idx="19">
                  <c:v>44.551603960396044</c:v>
                </c:pt>
                <c:pt idx="20">
                  <c:v>49.004198019801983</c:v>
                </c:pt>
                <c:pt idx="21">
                  <c:v>53.469623762376244</c:v>
                </c:pt>
                <c:pt idx="22">
                  <c:v>57.922217821782169</c:v>
                </c:pt>
                <c:pt idx="23">
                  <c:v>62.374811881188123</c:v>
                </c:pt>
                <c:pt idx="24">
                  <c:v>66.827405940594048</c:v>
                </c:pt>
                <c:pt idx="25">
                  <c:v>69.50922772277228</c:v>
                </c:pt>
                <c:pt idx="26">
                  <c:v>71.292831683168316</c:v>
                </c:pt>
                <c:pt idx="27">
                  <c:v>75.745425742574255</c:v>
                </c:pt>
                <c:pt idx="28">
                  <c:v>77.468354430379748</c:v>
                </c:pt>
                <c:pt idx="29">
                  <c:v>79.748658227848097</c:v>
                </c:pt>
                <c:pt idx="30">
                  <c:v>82.02896202531646</c:v>
                </c:pt>
                <c:pt idx="31">
                  <c:v>83.160911392405055</c:v>
                </c:pt>
                <c:pt idx="32">
                  <c:v>84.309265822784823</c:v>
                </c:pt>
                <c:pt idx="33">
                  <c:v>85.441215189873432</c:v>
                </c:pt>
                <c:pt idx="34">
                  <c:v>86.589569620253158</c:v>
                </c:pt>
                <c:pt idx="35">
                  <c:v>87.721518987341767</c:v>
                </c:pt>
                <c:pt idx="36">
                  <c:v>88.853468354430376</c:v>
                </c:pt>
                <c:pt idx="37">
                  <c:v>90.001822784810116</c:v>
                </c:pt>
                <c:pt idx="38">
                  <c:v>91.133772151898725</c:v>
                </c:pt>
                <c:pt idx="39">
                  <c:v>92.282126582278494</c:v>
                </c:pt>
                <c:pt idx="40">
                  <c:v>93.414075949367088</c:v>
                </c:pt>
                <c:pt idx="41">
                  <c:v>94.562430379746843</c:v>
                </c:pt>
                <c:pt idx="42">
                  <c:v>95.694379746835452</c:v>
                </c:pt>
                <c:pt idx="43">
                  <c:v>96.842734177215192</c:v>
                </c:pt>
                <c:pt idx="44">
                  <c:v>97.974683544303801</c:v>
                </c:pt>
                <c:pt idx="45">
                  <c:v>99.10663291139241</c:v>
                </c:pt>
                <c:pt idx="46">
                  <c:v>100.25498734177215</c:v>
                </c:pt>
                <c:pt idx="47">
                  <c:v>105.94754430379747</c:v>
                </c:pt>
                <c:pt idx="48">
                  <c:v>111.64010126582278</c:v>
                </c:pt>
                <c:pt idx="49">
                  <c:v>117.34906329113923</c:v>
                </c:pt>
                <c:pt idx="50">
                  <c:v>123.04162025316455</c:v>
                </c:pt>
                <c:pt idx="51">
                  <c:v>128.73417721518987</c:v>
                </c:pt>
              </c:numCache>
            </c:numRef>
          </c:xVal>
          <c:yVal>
            <c:numRef>
              <c:f>'30K5T'!$G$4:$G$100</c:f>
              <c:numCache>
                <c:formatCode>0.00E+00</c:formatCode>
                <c:ptCount val="97"/>
                <c:pt idx="0">
                  <c:v>629.04374375864472</c:v>
                </c:pt>
                <c:pt idx="1">
                  <c:v>643.41909808153923</c:v>
                </c:pt>
                <c:pt idx="2">
                  <c:v>667.57582044745482</c:v>
                </c:pt>
                <c:pt idx="3">
                  <c:v>696.84454296223248</c:v>
                </c:pt>
                <c:pt idx="4">
                  <c:v>739.53628979736141</c:v>
                </c:pt>
                <c:pt idx="5">
                  <c:v>785.40103924378036</c:v>
                </c:pt>
                <c:pt idx="6">
                  <c:v>826.07170037773767</c:v>
                </c:pt>
                <c:pt idx="7">
                  <c:v>884.66494389758293</c:v>
                </c:pt>
                <c:pt idx="8">
                  <c:v>922.81742989523832</c:v>
                </c:pt>
                <c:pt idx="9">
                  <c:v>944.54235748001224</c:v>
                </c:pt>
                <c:pt idx="10">
                  <c:v>948.11775305012327</c:v>
                </c:pt>
                <c:pt idx="11">
                  <c:v>929.74905100388912</c:v>
                </c:pt>
                <c:pt idx="12">
                  <c:v>899.78445693232356</c:v>
                </c:pt>
                <c:pt idx="13">
                  <c:v>858.13598090843118</c:v>
                </c:pt>
                <c:pt idx="14">
                  <c:v>820.83147100599797</c:v>
                </c:pt>
                <c:pt idx="15">
                  <c:v>781.9866008571978</c:v>
                </c:pt>
                <c:pt idx="16">
                  <c:v>743.96395365425519</c:v>
                </c:pt>
                <c:pt idx="17">
                  <c:v>713.17499054105178</c:v>
                </c:pt>
                <c:pt idx="18">
                  <c:v>684.54902371249761</c:v>
                </c:pt>
                <c:pt idx="19">
                  <c:v>660.40678749309961</c:v>
                </c:pt>
                <c:pt idx="20">
                  <c:v>639.50354633023824</c:v>
                </c:pt>
                <c:pt idx="21">
                  <c:v>623.51969321995</c:v>
                </c:pt>
                <c:pt idx="22">
                  <c:v>611.40364122984943</c:v>
                </c:pt>
                <c:pt idx="23">
                  <c:v>604.62331987371533</c:v>
                </c:pt>
                <c:pt idx="24">
                  <c:v>603.87138156466506</c:v>
                </c:pt>
                <c:pt idx="25">
                  <c:v>605.79186902613151</c:v>
                </c:pt>
                <c:pt idx="26">
                  <c:v>604.52406294387265</c:v>
                </c:pt>
                <c:pt idx="27">
                  <c:v>611.57398758241698</c:v>
                </c:pt>
                <c:pt idx="28">
                  <c:v>652.96895604225199</c:v>
                </c:pt>
                <c:pt idx="29">
                  <c:v>690.91353901118339</c:v>
                </c:pt>
                <c:pt idx="30">
                  <c:v>755.15155095736964</c:v>
                </c:pt>
                <c:pt idx="31">
                  <c:v>794.90663397902279</c:v>
                </c:pt>
                <c:pt idx="32">
                  <c:v>855.98720250832696</c:v>
                </c:pt>
                <c:pt idx="33">
                  <c:v>932.16635963851309</c:v>
                </c:pt>
                <c:pt idx="34">
                  <c:v>1054.6821390248292</c:v>
                </c:pt>
                <c:pt idx="35">
                  <c:v>1232.9542915713021</c:v>
                </c:pt>
                <c:pt idx="36">
                  <c:v>1407.4460964006375</c:v>
                </c:pt>
                <c:pt idx="37">
                  <c:v>1465.7775162352766</c:v>
                </c:pt>
                <c:pt idx="38">
                  <c:v>1362.8051580729798</c:v>
                </c:pt>
                <c:pt idx="39">
                  <c:v>1218.2079309403746</c:v>
                </c:pt>
                <c:pt idx="40">
                  <c:v>1043.0004031682824</c:v>
                </c:pt>
                <c:pt idx="41">
                  <c:v>964.90397772030053</c:v>
                </c:pt>
                <c:pt idx="42">
                  <c:v>870.37784776365652</c:v>
                </c:pt>
                <c:pt idx="43">
                  <c:v>824.86827716889036</c:v>
                </c:pt>
                <c:pt idx="44">
                  <c:v>765.82998703658905</c:v>
                </c:pt>
                <c:pt idx="45">
                  <c:v>726.02956774157531</c:v>
                </c:pt>
                <c:pt idx="46">
                  <c:v>720.73112552179293</c:v>
                </c:pt>
                <c:pt idx="47">
                  <c:v>637.50499463476058</c:v>
                </c:pt>
                <c:pt idx="48">
                  <c:v>628.88171352722634</c:v>
                </c:pt>
                <c:pt idx="49">
                  <c:v>626.98563790526168</c:v>
                </c:pt>
                <c:pt idx="50">
                  <c:v>629.39731303846236</c:v>
                </c:pt>
                <c:pt idx="51">
                  <c:v>642.8468952940957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8EB-462B-8BEA-A23981E3DC41}"/>
            </c:ext>
          </c:extLst>
        </c:ser>
        <c:ser>
          <c:idx val="5"/>
          <c:order val="3"/>
          <c:tx>
            <c:v>40K</c:v>
          </c:tx>
          <c:spPr>
            <a:ln w="15875">
              <a:solidFill>
                <a:schemeClr val="accent2"/>
              </a:solidFill>
            </a:ln>
          </c:spPr>
          <c:marker>
            <c:symbol val="square"/>
            <c:size val="5"/>
            <c:spPr>
              <a:noFill/>
              <a:ln w="15875">
                <a:solidFill>
                  <a:schemeClr val="accent2"/>
                </a:solidFill>
              </a:ln>
            </c:spPr>
          </c:marker>
          <c:xVal>
            <c:numRef>
              <c:f>'40K5T'!$L$4:$L$100</c:f>
              <c:numCache>
                <c:formatCode>0.00E+00</c:formatCode>
                <c:ptCount val="97"/>
                <c:pt idx="0">
                  <c:v>-40.099009900990097</c:v>
                </c:pt>
                <c:pt idx="1">
                  <c:v>-35.646415841584158</c:v>
                </c:pt>
                <c:pt idx="2">
                  <c:v>-31.193821782178219</c:v>
                </c:pt>
                <c:pt idx="3">
                  <c:v>-26.728396039603961</c:v>
                </c:pt>
                <c:pt idx="4">
                  <c:v>-22.275801980198022</c:v>
                </c:pt>
                <c:pt idx="5">
                  <c:v>-17.823207920792079</c:v>
                </c:pt>
                <c:pt idx="6">
                  <c:v>-13.370613861386138</c:v>
                </c:pt>
                <c:pt idx="7">
                  <c:v>-8.905188118811882</c:v>
                </c:pt>
                <c:pt idx="8">
                  <c:v>-4.452594059405941</c:v>
                </c:pt>
                <c:pt idx="9">
                  <c:v>0</c:v>
                </c:pt>
                <c:pt idx="10">
                  <c:v>4.452594059405941</c:v>
                </c:pt>
                <c:pt idx="11">
                  <c:v>8.905188118811882</c:v>
                </c:pt>
                <c:pt idx="12">
                  <c:v>13.370613861386138</c:v>
                </c:pt>
                <c:pt idx="13">
                  <c:v>17.823207920792079</c:v>
                </c:pt>
                <c:pt idx="14">
                  <c:v>22.275801980198022</c:v>
                </c:pt>
                <c:pt idx="15">
                  <c:v>26.728396039603961</c:v>
                </c:pt>
                <c:pt idx="16">
                  <c:v>31.193821782178219</c:v>
                </c:pt>
                <c:pt idx="17">
                  <c:v>35.646415841584158</c:v>
                </c:pt>
                <c:pt idx="18">
                  <c:v>40.099009900990097</c:v>
                </c:pt>
                <c:pt idx="19">
                  <c:v>44.551603960396044</c:v>
                </c:pt>
                <c:pt idx="20">
                  <c:v>49.004198019801983</c:v>
                </c:pt>
                <c:pt idx="21">
                  <c:v>53.469623762376244</c:v>
                </c:pt>
                <c:pt idx="22">
                  <c:v>57.922217821782169</c:v>
                </c:pt>
                <c:pt idx="23">
                  <c:v>62.374811881188123</c:v>
                </c:pt>
                <c:pt idx="24">
                  <c:v>66.827405940594048</c:v>
                </c:pt>
                <c:pt idx="25">
                  <c:v>69.50922772277228</c:v>
                </c:pt>
                <c:pt idx="26">
                  <c:v>71.292831683168316</c:v>
                </c:pt>
                <c:pt idx="27">
                  <c:v>75.745425742574255</c:v>
                </c:pt>
                <c:pt idx="28">
                  <c:v>77.468354430379748</c:v>
                </c:pt>
                <c:pt idx="29">
                  <c:v>79.748658227848097</c:v>
                </c:pt>
                <c:pt idx="30">
                  <c:v>82.02896202531646</c:v>
                </c:pt>
                <c:pt idx="31">
                  <c:v>83.160911392405055</c:v>
                </c:pt>
                <c:pt idx="32">
                  <c:v>84.309265822784823</c:v>
                </c:pt>
                <c:pt idx="33">
                  <c:v>85.441215189873432</c:v>
                </c:pt>
                <c:pt idx="34">
                  <c:v>86.589569620253158</c:v>
                </c:pt>
                <c:pt idx="35">
                  <c:v>87.721518987341767</c:v>
                </c:pt>
                <c:pt idx="36">
                  <c:v>88.853468354430376</c:v>
                </c:pt>
                <c:pt idx="37">
                  <c:v>90.001822784810116</c:v>
                </c:pt>
                <c:pt idx="38">
                  <c:v>91.133772151898725</c:v>
                </c:pt>
                <c:pt idx="39">
                  <c:v>92.282126582278494</c:v>
                </c:pt>
                <c:pt idx="40">
                  <c:v>93.414075949367088</c:v>
                </c:pt>
                <c:pt idx="41">
                  <c:v>94.562430379746843</c:v>
                </c:pt>
                <c:pt idx="42">
                  <c:v>95.694379746835452</c:v>
                </c:pt>
                <c:pt idx="43">
                  <c:v>97.974683544303801</c:v>
                </c:pt>
                <c:pt idx="44">
                  <c:v>100.25498734177215</c:v>
                </c:pt>
                <c:pt idx="45">
                  <c:v>105.94754430379747</c:v>
                </c:pt>
                <c:pt idx="46">
                  <c:v>111.64010126582278</c:v>
                </c:pt>
                <c:pt idx="47">
                  <c:v>117.34906329113923</c:v>
                </c:pt>
                <c:pt idx="48">
                  <c:v>123.04162025316455</c:v>
                </c:pt>
                <c:pt idx="49">
                  <c:v>128.73417721518987</c:v>
                </c:pt>
              </c:numCache>
            </c:numRef>
          </c:xVal>
          <c:yVal>
            <c:numRef>
              <c:f>'40K5T'!$G$4:$G$100</c:f>
              <c:numCache>
                <c:formatCode>0.00E+00</c:formatCode>
                <c:ptCount val="97"/>
                <c:pt idx="0">
                  <c:v>365.11983556936661</c:v>
                </c:pt>
                <c:pt idx="1">
                  <c:v>387.32763470472577</c:v>
                </c:pt>
                <c:pt idx="2">
                  <c:v>416.37155368650878</c:v>
                </c:pt>
                <c:pt idx="3">
                  <c:v>447.9304286609231</c:v>
                </c:pt>
                <c:pt idx="4">
                  <c:v>482.17755686223427</c:v>
                </c:pt>
                <c:pt idx="5">
                  <c:v>523.70155933086471</c:v>
                </c:pt>
                <c:pt idx="6">
                  <c:v>562.04960830650725</c:v>
                </c:pt>
                <c:pt idx="7">
                  <c:v>611.30518908592455</c:v>
                </c:pt>
                <c:pt idx="8">
                  <c:v>643.01455902693783</c:v>
                </c:pt>
                <c:pt idx="9">
                  <c:v>664.15413898761346</c:v>
                </c:pt>
                <c:pt idx="10">
                  <c:v>667.20642371125712</c:v>
                </c:pt>
                <c:pt idx="11">
                  <c:v>649.69481866731178</c:v>
                </c:pt>
                <c:pt idx="12">
                  <c:v>622.75139093057442</c:v>
                </c:pt>
                <c:pt idx="13">
                  <c:v>588.6236393070468</c:v>
                </c:pt>
                <c:pt idx="14">
                  <c:v>551.05086743206618</c:v>
                </c:pt>
                <c:pt idx="15">
                  <c:v>523.58915756436738</c:v>
                </c:pt>
                <c:pt idx="16">
                  <c:v>492.69449923398025</c:v>
                </c:pt>
                <c:pt idx="17">
                  <c:v>466.91023148062004</c:v>
                </c:pt>
                <c:pt idx="18">
                  <c:v>440.4228490972132</c:v>
                </c:pt>
                <c:pt idx="19">
                  <c:v>418.83393033252082</c:v>
                </c:pt>
                <c:pt idx="20">
                  <c:v>399.26100029152167</c:v>
                </c:pt>
                <c:pt idx="21">
                  <c:v>379.57513196008017</c:v>
                </c:pt>
                <c:pt idx="22">
                  <c:v>362.27894128009035</c:v>
                </c:pt>
                <c:pt idx="23">
                  <c:v>346.35705668546052</c:v>
                </c:pt>
                <c:pt idx="24">
                  <c:v>331.68124895331312</c:v>
                </c:pt>
                <c:pt idx="25">
                  <c:v>321.98062776402872</c:v>
                </c:pt>
                <c:pt idx="26">
                  <c:v>314.34776985913919</c:v>
                </c:pt>
                <c:pt idx="27">
                  <c:v>294.33059799160168</c:v>
                </c:pt>
                <c:pt idx="28">
                  <c:v>272.90826991186123</c:v>
                </c:pt>
                <c:pt idx="29">
                  <c:v>272.08846132375658</c:v>
                </c:pt>
                <c:pt idx="30">
                  <c:v>281.61954094639106</c:v>
                </c:pt>
                <c:pt idx="31">
                  <c:v>294.46553376379308</c:v>
                </c:pt>
                <c:pt idx="32">
                  <c:v>317.2924815317914</c:v>
                </c:pt>
                <c:pt idx="33">
                  <c:v>354.56023954398569</c:v>
                </c:pt>
                <c:pt idx="34">
                  <c:v>420.92100847893909</c:v>
                </c:pt>
                <c:pt idx="35">
                  <c:v>521.57182753081133</c:v>
                </c:pt>
                <c:pt idx="36">
                  <c:v>662.22533540499808</c:v>
                </c:pt>
                <c:pt idx="37">
                  <c:v>695.0992305688394</c:v>
                </c:pt>
                <c:pt idx="38">
                  <c:v>585.88924502087184</c:v>
                </c:pt>
                <c:pt idx="39">
                  <c:v>467.80220253933999</c:v>
                </c:pt>
                <c:pt idx="40">
                  <c:v>390.1835516644648</c:v>
                </c:pt>
                <c:pt idx="41">
                  <c:v>341.08946459252093</c:v>
                </c:pt>
                <c:pt idx="42">
                  <c:v>315.24027744180421</c:v>
                </c:pt>
                <c:pt idx="43">
                  <c:v>288.82827667268316</c:v>
                </c:pt>
                <c:pt idx="44">
                  <c:v>281.64904976337129</c:v>
                </c:pt>
                <c:pt idx="45">
                  <c:v>294.80542168301048</c:v>
                </c:pt>
                <c:pt idx="46">
                  <c:v>316.49386563951794</c:v>
                </c:pt>
                <c:pt idx="47">
                  <c:v>335.90691154487882</c:v>
                </c:pt>
                <c:pt idx="48">
                  <c:v>355.48332899152103</c:v>
                </c:pt>
                <c:pt idx="49">
                  <c:v>373.99072247756214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88EB-462B-8BEA-A23981E3DC41}"/>
            </c:ext>
          </c:extLst>
        </c:ser>
        <c:ser>
          <c:idx val="4"/>
          <c:order val="4"/>
          <c:tx>
            <c:v>50K</c:v>
          </c:tx>
          <c:spPr>
            <a:ln w="15875">
              <a:solidFill>
                <a:schemeClr val="accent1"/>
              </a:solidFill>
            </a:ln>
          </c:spPr>
          <c:marker>
            <c:symbol val="diamond"/>
            <c:size val="5"/>
            <c:spPr>
              <a:noFill/>
              <a:ln w="15875">
                <a:solidFill>
                  <a:schemeClr val="accent1"/>
                </a:solidFill>
              </a:ln>
            </c:spPr>
          </c:marker>
          <c:xVal>
            <c:numRef>
              <c:f>'50K5T'!$L$4:$L$100</c:f>
              <c:numCache>
                <c:formatCode>0.00E+00</c:formatCode>
                <c:ptCount val="97"/>
                <c:pt idx="0">
                  <c:v>-40.298507462686565</c:v>
                </c:pt>
                <c:pt idx="1">
                  <c:v>-35.823761194029849</c:v>
                </c:pt>
                <c:pt idx="2">
                  <c:v>-31.349014925373133</c:v>
                </c:pt>
                <c:pt idx="3">
                  <c:v>-26.86137313432836</c:v>
                </c:pt>
                <c:pt idx="4">
                  <c:v>-22.386626865671644</c:v>
                </c:pt>
                <c:pt idx="5">
                  <c:v>-17.911880597014925</c:v>
                </c:pt>
                <c:pt idx="6">
                  <c:v>-13.437134328358209</c:v>
                </c:pt>
                <c:pt idx="7">
                  <c:v>-8.949492537313434</c:v>
                </c:pt>
                <c:pt idx="8">
                  <c:v>-4.474746268656717</c:v>
                </c:pt>
                <c:pt idx="9">
                  <c:v>0</c:v>
                </c:pt>
                <c:pt idx="10">
                  <c:v>4.474746268656717</c:v>
                </c:pt>
                <c:pt idx="11">
                  <c:v>8.949492537313434</c:v>
                </c:pt>
                <c:pt idx="12">
                  <c:v>13.437134328358209</c:v>
                </c:pt>
                <c:pt idx="13">
                  <c:v>17.911880597014925</c:v>
                </c:pt>
                <c:pt idx="14">
                  <c:v>22.386626865671644</c:v>
                </c:pt>
                <c:pt idx="15">
                  <c:v>26.86137313432836</c:v>
                </c:pt>
                <c:pt idx="16">
                  <c:v>31.349014925373133</c:v>
                </c:pt>
                <c:pt idx="17">
                  <c:v>35.823761194029849</c:v>
                </c:pt>
                <c:pt idx="18">
                  <c:v>40.298507462686565</c:v>
                </c:pt>
                <c:pt idx="19">
                  <c:v>44.773253731343289</c:v>
                </c:pt>
                <c:pt idx="20">
                  <c:v>49.247999999999998</c:v>
                </c:pt>
                <c:pt idx="21">
                  <c:v>53.735641791044785</c:v>
                </c:pt>
                <c:pt idx="22">
                  <c:v>58.210388059701486</c:v>
                </c:pt>
                <c:pt idx="23">
                  <c:v>62.685134328358217</c:v>
                </c:pt>
                <c:pt idx="24">
                  <c:v>67.159880597014919</c:v>
                </c:pt>
                <c:pt idx="25">
                  <c:v>69.855044776119414</c:v>
                </c:pt>
                <c:pt idx="26">
                  <c:v>71.647522388059699</c:v>
                </c:pt>
                <c:pt idx="27">
                  <c:v>73.427104477611934</c:v>
                </c:pt>
                <c:pt idx="28">
                  <c:v>75.219582089552233</c:v>
                </c:pt>
                <c:pt idx="29">
                  <c:v>77.012059701492532</c:v>
                </c:pt>
                <c:pt idx="30">
                  <c:v>77.914746268656728</c:v>
                </c:pt>
                <c:pt idx="31">
                  <c:v>78.804537313432846</c:v>
                </c:pt>
                <c:pt idx="32">
                  <c:v>79.707223880597013</c:v>
                </c:pt>
                <c:pt idx="33">
                  <c:v>78.113207547169807</c:v>
                </c:pt>
                <c:pt idx="34">
                  <c:v>79.238037735849062</c:v>
                </c:pt>
                <c:pt idx="35">
                  <c:v>80.37916981132075</c:v>
                </c:pt>
                <c:pt idx="36">
                  <c:v>81.503999999999991</c:v>
                </c:pt>
                <c:pt idx="37">
                  <c:v>82.645132075471707</c:v>
                </c:pt>
                <c:pt idx="38">
                  <c:v>83.769962264150934</c:v>
                </c:pt>
                <c:pt idx="39">
                  <c:v>84.91109433962265</c:v>
                </c:pt>
                <c:pt idx="40">
                  <c:v>86.035924528301891</c:v>
                </c:pt>
                <c:pt idx="41">
                  <c:v>87.177056603773579</c:v>
                </c:pt>
                <c:pt idx="42">
                  <c:v>88.301886792452834</c:v>
                </c:pt>
                <c:pt idx="43">
                  <c:v>89.426716981132074</c:v>
                </c:pt>
                <c:pt idx="44">
                  <c:v>90.567849056603762</c:v>
                </c:pt>
                <c:pt idx="45">
                  <c:v>91.692679245283017</c:v>
                </c:pt>
                <c:pt idx="46">
                  <c:v>93.95864150943396</c:v>
                </c:pt>
                <c:pt idx="47">
                  <c:v>96.224603773584917</c:v>
                </c:pt>
                <c:pt idx="48">
                  <c:v>98.490566037735846</c:v>
                </c:pt>
                <c:pt idx="49">
                  <c:v>100.75652830188679</c:v>
                </c:pt>
                <c:pt idx="50">
                  <c:v>106.41328301886793</c:v>
                </c:pt>
                <c:pt idx="51">
                  <c:v>112.07003773584904</c:v>
                </c:pt>
                <c:pt idx="52">
                  <c:v>117.74309433962264</c:v>
                </c:pt>
                <c:pt idx="53">
                  <c:v>123.39984905660377</c:v>
                </c:pt>
                <c:pt idx="54">
                  <c:v>129.0566037735849</c:v>
                </c:pt>
              </c:numCache>
            </c:numRef>
          </c:xVal>
          <c:yVal>
            <c:numRef>
              <c:f>'50K5T'!$G$4:$G$100</c:f>
              <c:numCache>
                <c:formatCode>0.00E+00</c:formatCode>
                <c:ptCount val="97"/>
                <c:pt idx="0">
                  <c:v>231.25308733865515</c:v>
                </c:pt>
                <c:pt idx="1">
                  <c:v>248.99137374940301</c:v>
                </c:pt>
                <c:pt idx="2">
                  <c:v>268.15198513859684</c:v>
                </c:pt>
                <c:pt idx="3">
                  <c:v>288.33521116714115</c:v>
                </c:pt>
                <c:pt idx="4">
                  <c:v>312.52895368526828</c:v>
                </c:pt>
                <c:pt idx="5">
                  <c:v>338.90768996979341</c:v>
                </c:pt>
                <c:pt idx="6">
                  <c:v>365.59331795091271</c:v>
                </c:pt>
                <c:pt idx="7">
                  <c:v>399.67278241938186</c:v>
                </c:pt>
                <c:pt idx="8">
                  <c:v>421.8910437716703</c:v>
                </c:pt>
                <c:pt idx="9">
                  <c:v>438.23731880687001</c:v>
                </c:pt>
                <c:pt idx="10">
                  <c:v>441.80600782766726</c:v>
                </c:pt>
                <c:pt idx="11">
                  <c:v>428.97745203848092</c:v>
                </c:pt>
                <c:pt idx="12">
                  <c:v>409.57942880358263</c:v>
                </c:pt>
                <c:pt idx="13">
                  <c:v>383.48478194798514</c:v>
                </c:pt>
                <c:pt idx="14">
                  <c:v>357.9373895163842</c:v>
                </c:pt>
                <c:pt idx="15">
                  <c:v>336.22882591193564</c:v>
                </c:pt>
                <c:pt idx="16">
                  <c:v>315.21184167271417</c:v>
                </c:pt>
                <c:pt idx="17">
                  <c:v>294.90172773115501</c:v>
                </c:pt>
                <c:pt idx="18">
                  <c:v>282.0176417136513</c:v>
                </c:pt>
                <c:pt idx="19">
                  <c:v>266.67520297972374</c:v>
                </c:pt>
                <c:pt idx="20">
                  <c:v>254.33542050451857</c:v>
                </c:pt>
                <c:pt idx="21">
                  <c:v>240.99448434776679</c:v>
                </c:pt>
                <c:pt idx="22">
                  <c:v>230.65164399620403</c:v>
                </c:pt>
                <c:pt idx="23">
                  <c:v>220.01317895089409</c:v>
                </c:pt>
                <c:pt idx="24">
                  <c:v>209.42487889445053</c:v>
                </c:pt>
                <c:pt idx="25">
                  <c:v>202.30681571487941</c:v>
                </c:pt>
                <c:pt idx="26">
                  <c:v>196.74172109438481</c:v>
                </c:pt>
                <c:pt idx="27">
                  <c:v>190.26346271933906</c:v>
                </c:pt>
                <c:pt idx="28">
                  <c:v>182.98739323793751</c:v>
                </c:pt>
                <c:pt idx="29">
                  <c:v>174.56369903797844</c:v>
                </c:pt>
                <c:pt idx="30">
                  <c:v>170.07192056964578</c:v>
                </c:pt>
                <c:pt idx="31">
                  <c:v>165.54419499699173</c:v>
                </c:pt>
                <c:pt idx="32">
                  <c:v>160.61917344299513</c:v>
                </c:pt>
                <c:pt idx="33">
                  <c:v>156.68001463810995</c:v>
                </c:pt>
                <c:pt idx="34">
                  <c:v>152.48466564944206</c:v>
                </c:pt>
                <c:pt idx="35">
                  <c:v>149.65289226723237</c:v>
                </c:pt>
                <c:pt idx="36">
                  <c:v>145.70890474684134</c:v>
                </c:pt>
                <c:pt idx="37">
                  <c:v>144.09235810027107</c:v>
                </c:pt>
                <c:pt idx="38">
                  <c:v>144.49287322528426</c:v>
                </c:pt>
                <c:pt idx="39">
                  <c:v>147.1915886691105</c:v>
                </c:pt>
                <c:pt idx="40">
                  <c:v>155.99889748981224</c:v>
                </c:pt>
                <c:pt idx="41">
                  <c:v>178.97553543849202</c:v>
                </c:pt>
                <c:pt idx="42">
                  <c:v>223.09792337321599</c:v>
                </c:pt>
                <c:pt idx="43">
                  <c:v>288.22978421193005</c:v>
                </c:pt>
                <c:pt idx="44">
                  <c:v>282.20864423810497</c:v>
                </c:pt>
                <c:pt idx="45">
                  <c:v>231.09749539457769</c:v>
                </c:pt>
                <c:pt idx="46">
                  <c:v>166.83265725113662</c:v>
                </c:pt>
                <c:pt idx="47">
                  <c:v>152.17160392747934</c:v>
                </c:pt>
                <c:pt idx="48">
                  <c:v>151.81105983637573</c:v>
                </c:pt>
                <c:pt idx="49">
                  <c:v>155.82399068371137</c:v>
                </c:pt>
                <c:pt idx="50">
                  <c:v>176.74842454240402</c:v>
                </c:pt>
                <c:pt idx="51">
                  <c:v>196.17595659428244</c:v>
                </c:pt>
                <c:pt idx="52">
                  <c:v>211.46366988581033</c:v>
                </c:pt>
                <c:pt idx="53">
                  <c:v>225.2603831339201</c:v>
                </c:pt>
                <c:pt idx="54">
                  <c:v>237.91081297333506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88EB-462B-8BEA-A23981E3DC41}"/>
            </c:ext>
          </c:extLst>
        </c:ser>
        <c:ser>
          <c:idx val="1"/>
          <c:order val="5"/>
          <c:tx>
            <c:v>65K</c:v>
          </c:tx>
          <c:spPr>
            <a:ln w="15875">
              <a:solidFill>
                <a:schemeClr val="accent6">
                  <a:lumMod val="75000"/>
                </a:schemeClr>
              </a:solidFill>
            </a:ln>
          </c:spPr>
          <c:marker>
            <c:symbol val="x"/>
            <c:size val="5"/>
            <c:spPr>
              <a:ln>
                <a:solidFill>
                  <a:schemeClr val="accent6">
                    <a:lumMod val="75000"/>
                  </a:schemeClr>
                </a:solidFill>
              </a:ln>
            </c:spPr>
          </c:marker>
          <c:xVal>
            <c:numRef>
              <c:f>'65K5T'!$L$4:$L$100</c:f>
              <c:numCache>
                <c:formatCode>0.00E+00</c:formatCode>
                <c:ptCount val="97"/>
                <c:pt idx="0">
                  <c:v>-40.5</c:v>
                </c:pt>
                <c:pt idx="1">
                  <c:v>-36.002879999999998</c:v>
                </c:pt>
                <c:pt idx="2">
                  <c:v>-31.505759999999999</c:v>
                </c:pt>
                <c:pt idx="3">
                  <c:v>-26.995680000000004</c:v>
                </c:pt>
                <c:pt idx="4">
                  <c:v>-22.498560000000001</c:v>
                </c:pt>
                <c:pt idx="5">
                  <c:v>-18.001439999999999</c:v>
                </c:pt>
                <c:pt idx="6">
                  <c:v>-13.50432</c:v>
                </c:pt>
                <c:pt idx="7">
                  <c:v>-8.9942400000000013</c:v>
                </c:pt>
                <c:pt idx="8">
                  <c:v>-4.4971200000000007</c:v>
                </c:pt>
                <c:pt idx="9">
                  <c:v>0</c:v>
                </c:pt>
                <c:pt idx="10">
                  <c:v>4.4971200000000007</c:v>
                </c:pt>
                <c:pt idx="11">
                  <c:v>8.9942400000000013</c:v>
                </c:pt>
                <c:pt idx="12">
                  <c:v>13.50432</c:v>
                </c:pt>
                <c:pt idx="13">
                  <c:v>18.001439999999999</c:v>
                </c:pt>
                <c:pt idx="14">
                  <c:v>22.498560000000001</c:v>
                </c:pt>
                <c:pt idx="15">
                  <c:v>26.995680000000004</c:v>
                </c:pt>
                <c:pt idx="16">
                  <c:v>31.505759999999999</c:v>
                </c:pt>
                <c:pt idx="17">
                  <c:v>36.002879999999998</c:v>
                </c:pt>
                <c:pt idx="18">
                  <c:v>40.5</c:v>
                </c:pt>
                <c:pt idx="19">
                  <c:v>44.997120000000002</c:v>
                </c:pt>
                <c:pt idx="20">
                  <c:v>49.494239999999998</c:v>
                </c:pt>
                <c:pt idx="21">
                  <c:v>54.004320000000007</c:v>
                </c:pt>
                <c:pt idx="22">
                  <c:v>58.501439999999995</c:v>
                </c:pt>
                <c:pt idx="23">
                  <c:v>62.998560000000005</c:v>
                </c:pt>
                <c:pt idx="24">
                  <c:v>67.495679999999993</c:v>
                </c:pt>
                <c:pt idx="25">
                  <c:v>70.20432000000001</c:v>
                </c:pt>
                <c:pt idx="26">
                  <c:v>72.005759999999995</c:v>
                </c:pt>
                <c:pt idx="27">
                  <c:v>73.794240000000002</c:v>
                </c:pt>
                <c:pt idx="28">
                  <c:v>75.595679999999987</c:v>
                </c:pt>
                <c:pt idx="29">
                  <c:v>77.397120000000001</c:v>
                </c:pt>
                <c:pt idx="30">
                  <c:v>78.304320000000004</c:v>
                </c:pt>
                <c:pt idx="31">
                  <c:v>79.198560000000001</c:v>
                </c:pt>
                <c:pt idx="32">
                  <c:v>80.105760000000004</c:v>
                </c:pt>
                <c:pt idx="33">
                  <c:v>78.75</c:v>
                </c:pt>
                <c:pt idx="34">
                  <c:v>79.867800000000003</c:v>
                </c:pt>
                <c:pt idx="35">
                  <c:v>81.001799999999989</c:v>
                </c:pt>
                <c:pt idx="36">
                  <c:v>82.119599999999991</c:v>
                </c:pt>
                <c:pt idx="37">
                  <c:v>83.253600000000006</c:v>
                </c:pt>
                <c:pt idx="38">
                  <c:v>84.371399999999994</c:v>
                </c:pt>
                <c:pt idx="39">
                  <c:v>85.505400000000009</c:v>
                </c:pt>
                <c:pt idx="40">
                  <c:v>86.623200000000011</c:v>
                </c:pt>
                <c:pt idx="41">
                  <c:v>87.757199999999997</c:v>
                </c:pt>
                <c:pt idx="42">
                  <c:v>88.875</c:v>
                </c:pt>
                <c:pt idx="43">
                  <c:v>89.992800000000003</c:v>
                </c:pt>
                <c:pt idx="44">
                  <c:v>91.126799999999989</c:v>
                </c:pt>
                <c:pt idx="45">
                  <c:v>92.244599999999991</c:v>
                </c:pt>
                <c:pt idx="46">
                  <c:v>94.496399999999994</c:v>
                </c:pt>
                <c:pt idx="47">
                  <c:v>96.748200000000011</c:v>
                </c:pt>
                <c:pt idx="48">
                  <c:v>99</c:v>
                </c:pt>
                <c:pt idx="49">
                  <c:v>101.25179999999999</c:v>
                </c:pt>
                <c:pt idx="50">
                  <c:v>106.87320000000001</c:v>
                </c:pt>
                <c:pt idx="51">
                  <c:v>112.49459999999999</c:v>
                </c:pt>
                <c:pt idx="52">
                  <c:v>118.1322</c:v>
                </c:pt>
                <c:pt idx="53">
                  <c:v>123.75359999999999</c:v>
                </c:pt>
                <c:pt idx="54">
                  <c:v>129.375</c:v>
                </c:pt>
              </c:numCache>
            </c:numRef>
          </c:xVal>
          <c:yVal>
            <c:numRef>
              <c:f>'65K5T'!$G$4:$G$100</c:f>
              <c:numCache>
                <c:formatCode>0.00E+00</c:formatCode>
                <c:ptCount val="97"/>
                <c:pt idx="0">
                  <c:v>92.47526717651948</c:v>
                </c:pt>
                <c:pt idx="1">
                  <c:v>97.742054483541438</c:v>
                </c:pt>
                <c:pt idx="2">
                  <c:v>103.41767303672553</c:v>
                </c:pt>
                <c:pt idx="3">
                  <c:v>110.35009893129393</c:v>
                </c:pt>
                <c:pt idx="4">
                  <c:v>119.14801858295652</c:v>
                </c:pt>
                <c:pt idx="5">
                  <c:v>128.68929216054784</c:v>
                </c:pt>
                <c:pt idx="6">
                  <c:v>139.42781892161787</c:v>
                </c:pt>
                <c:pt idx="7">
                  <c:v>152.44952333103836</c:v>
                </c:pt>
                <c:pt idx="8">
                  <c:v>162.10024779342899</c:v>
                </c:pt>
                <c:pt idx="9">
                  <c:v>168.47871271468711</c:v>
                </c:pt>
                <c:pt idx="10">
                  <c:v>168.40574545815426</c:v>
                </c:pt>
                <c:pt idx="11">
                  <c:v>162.15309540202082</c:v>
                </c:pt>
                <c:pt idx="12">
                  <c:v>152.98255987048995</c:v>
                </c:pt>
                <c:pt idx="13">
                  <c:v>141.70697264038009</c:v>
                </c:pt>
                <c:pt idx="14">
                  <c:v>132.02244716944853</c:v>
                </c:pt>
                <c:pt idx="15">
                  <c:v>123.23713583049565</c:v>
                </c:pt>
                <c:pt idx="16">
                  <c:v>114.98164188732378</c:v>
                </c:pt>
                <c:pt idx="17">
                  <c:v>107.79865931039616</c:v>
                </c:pt>
                <c:pt idx="18">
                  <c:v>102.53643245690752</c:v>
                </c:pt>
                <c:pt idx="19">
                  <c:v>97.668014179118359</c:v>
                </c:pt>
                <c:pt idx="20">
                  <c:v>93.523634965234493</c:v>
                </c:pt>
                <c:pt idx="21">
                  <c:v>90.334000111646603</c:v>
                </c:pt>
                <c:pt idx="22">
                  <c:v>87.838627243011231</c:v>
                </c:pt>
                <c:pt idx="23">
                  <c:v>85.605346321554606</c:v>
                </c:pt>
                <c:pt idx="24">
                  <c:v>83.484467166595337</c:v>
                </c:pt>
                <c:pt idx="25">
                  <c:v>81.86496963832704</c:v>
                </c:pt>
                <c:pt idx="26">
                  <c:v>80.456326020480958</c:v>
                </c:pt>
                <c:pt idx="27">
                  <c:v>78.711550151033038</c:v>
                </c:pt>
                <c:pt idx="28">
                  <c:v>76.69636621325742</c:v>
                </c:pt>
                <c:pt idx="29">
                  <c:v>74.052644473803383</c:v>
                </c:pt>
                <c:pt idx="30">
                  <c:v>72.548499593730412</c:v>
                </c:pt>
                <c:pt idx="31">
                  <c:v>70.861936572325291</c:v>
                </c:pt>
                <c:pt idx="32">
                  <c:v>69.296896224484101</c:v>
                </c:pt>
                <c:pt idx="33">
                  <c:v>67.844257643140239</c:v>
                </c:pt>
                <c:pt idx="34">
                  <c:v>66.458416292960692</c:v>
                </c:pt>
                <c:pt idx="35">
                  <c:v>64.925299119852625</c:v>
                </c:pt>
                <c:pt idx="36">
                  <c:v>63.865396066318091</c:v>
                </c:pt>
                <c:pt idx="37">
                  <c:v>62.998641633017627</c:v>
                </c:pt>
                <c:pt idx="38">
                  <c:v>62.535621468400912</c:v>
                </c:pt>
                <c:pt idx="39">
                  <c:v>63.277634084466868</c:v>
                </c:pt>
                <c:pt idx="40">
                  <c:v>66.543187076285648</c:v>
                </c:pt>
                <c:pt idx="41">
                  <c:v>75.105304454079132</c:v>
                </c:pt>
                <c:pt idx="42">
                  <c:v>95.390470032191445</c:v>
                </c:pt>
                <c:pt idx="43">
                  <c:v>105.56725622274739</c:v>
                </c:pt>
                <c:pt idx="44">
                  <c:v>91.791199146523752</c:v>
                </c:pt>
                <c:pt idx="45">
                  <c:v>79.912290740154944</c:v>
                </c:pt>
                <c:pt idx="46">
                  <c:v>68.199973018738021</c:v>
                </c:pt>
                <c:pt idx="47">
                  <c:v>65.356127847763659</c:v>
                </c:pt>
                <c:pt idx="48">
                  <c:v>66.318115281318427</c:v>
                </c:pt>
                <c:pt idx="49">
                  <c:v>68.632947842429431</c:v>
                </c:pt>
                <c:pt idx="50">
                  <c:v>76.111555113104203</c:v>
                </c:pt>
                <c:pt idx="51">
                  <c:v>81.977907928769469</c:v>
                </c:pt>
                <c:pt idx="52">
                  <c:v>86.110751877833806</c:v>
                </c:pt>
                <c:pt idx="53">
                  <c:v>89.494876661518518</c:v>
                </c:pt>
                <c:pt idx="54">
                  <c:v>93.183478784044468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88EB-462B-8BEA-A23981E3D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739584"/>
        <c:axId val="326738800"/>
      </c:scatterChart>
      <c:valAx>
        <c:axId val="326739584"/>
        <c:scaling>
          <c:orientation val="minMax"/>
          <c:max val="120"/>
          <c:min val="-30"/>
        </c:scaling>
        <c:delete val="0"/>
        <c:axPos val="b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/>
                  <a:t>θ</a:t>
                </a:r>
                <a:r>
                  <a:rPr lang="en-US" dirty="0"/>
                  <a:t> [deg]</a:t>
                </a:r>
                <a:endParaRPr lang="ja-JP" dirty="0"/>
              </a:p>
            </c:rich>
          </c:tx>
          <c:overlay val="0"/>
        </c:title>
        <c:numFmt formatCode="General" sourceLinked="0"/>
        <c:majorTickMark val="in"/>
        <c:minorTickMark val="in"/>
        <c:tickLblPos val="nextTo"/>
        <c:crossAx val="326738800"/>
        <c:crosses val="autoZero"/>
        <c:crossBetween val="midCat"/>
        <c:majorUnit val="30"/>
      </c:valAx>
      <c:valAx>
        <c:axId val="326738800"/>
        <c:scaling>
          <c:logBase val="10"/>
          <c:orientation val="minMax"/>
          <c:min val="10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Ic [A/cm-w]</a:t>
                </a:r>
                <a:endParaRPr lang="ja-JP" dirty="0"/>
              </a:p>
            </c:rich>
          </c:tx>
          <c:layout>
            <c:manualLayout>
              <c:xMode val="edge"/>
              <c:yMode val="edge"/>
              <c:x val="5.3054192406983988E-2"/>
              <c:y val="0.35165716048850298"/>
            </c:manualLayout>
          </c:layout>
          <c:overlay val="0"/>
        </c:title>
        <c:numFmt formatCode="General" sourceLinked="0"/>
        <c:majorTickMark val="in"/>
        <c:minorTickMark val="in"/>
        <c:tickLblPos val="nextTo"/>
        <c:crossAx val="326739584"/>
        <c:crossesAt val="-30"/>
        <c:crossBetween val="midCat"/>
      </c:valAx>
      <c:spPr>
        <a:ln>
          <a:solidFill>
            <a:schemeClr val="tx1">
              <a:lumMod val="50000"/>
              <a:lumOff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8134873916220029"/>
          <c:y val="0.12652301511755754"/>
          <c:w val="0.16359584114258474"/>
          <c:h val="0.546299437276341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/>
      </a:pPr>
      <a:endParaRPr lang="ja-JP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6888" cy="339725"/>
          </a:xfrm>
          <a:prstGeom prst="rect">
            <a:avLst/>
          </a:prstGeom>
        </p:spPr>
        <p:txBody>
          <a:bodyPr vert="horz" lIns="91795" tIns="45899" rIns="91795" bIns="45899" rtlCol="0"/>
          <a:lstStyle>
            <a:lvl1pPr algn="l"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5629275" y="1"/>
            <a:ext cx="4306888" cy="339725"/>
          </a:xfrm>
          <a:prstGeom prst="rect">
            <a:avLst/>
          </a:prstGeom>
        </p:spPr>
        <p:txBody>
          <a:bodyPr vert="horz" lIns="91795" tIns="45899" rIns="91795" bIns="45899" rtlCol="0"/>
          <a:lstStyle>
            <a:lvl1pPr algn="r"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4FB71F87-EF42-43D4-A910-C80B90C81E47}" type="datetimeFigureOut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6467476"/>
            <a:ext cx="4306888" cy="336550"/>
          </a:xfrm>
          <a:prstGeom prst="rect">
            <a:avLst/>
          </a:prstGeom>
        </p:spPr>
        <p:txBody>
          <a:bodyPr vert="horz" lIns="91795" tIns="45899" rIns="91795" bIns="45899" rtlCol="0" anchor="b"/>
          <a:lstStyle>
            <a:lvl1pPr algn="l"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5629275" y="6467476"/>
            <a:ext cx="4306888" cy="336550"/>
          </a:xfrm>
          <a:prstGeom prst="rect">
            <a:avLst/>
          </a:prstGeom>
        </p:spPr>
        <p:txBody>
          <a:bodyPr vert="horz" lIns="91795" tIns="45899" rIns="91795" bIns="45899" rtlCol="0" anchor="b"/>
          <a:lstStyle>
            <a:lvl1pPr algn="r"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45AEC877-7881-434D-A60D-46918656F7E4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1115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1" y="6467475"/>
            <a:ext cx="2513013" cy="339725"/>
          </a:xfrm>
          <a:prstGeom prst="rect">
            <a:avLst/>
          </a:prstGeom>
        </p:spPr>
        <p:txBody>
          <a:bodyPr vert="horz" lIns="91795" tIns="45899" rIns="91795" bIns="4589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649EFA2-59F4-4E81-BE78-A2CE4C34CAD7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 7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450850"/>
            <a:ext cx="2541588" cy="1906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95" tIns="45899" rIns="91795" bIns="45899" rtlCol="0" anchor="ctr"/>
          <a:lstStyle/>
          <a:p>
            <a:pPr lvl="0"/>
            <a:endParaRPr lang="ja-JP" altLang="en-US" noProof="0" dirty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3059114" y="338138"/>
            <a:ext cx="6599237" cy="6235700"/>
          </a:xfrm>
          <a:prstGeom prst="rect">
            <a:avLst/>
          </a:prstGeom>
        </p:spPr>
        <p:txBody>
          <a:bodyPr vert="horz" lIns="91542" tIns="45770" rIns="91542" bIns="45770" rtlCol="0">
            <a:normAutofit/>
          </a:bodyPr>
          <a:lstStyle/>
          <a:p>
            <a:pPr lvl="0"/>
            <a:r>
              <a:rPr lang="ja-JP" altLang="en-US" noProof="0" dirty="0" smtClean="0"/>
              <a:t>マスタ テキストの書式設定</a:t>
            </a:r>
          </a:p>
          <a:p>
            <a:pPr lvl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127047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24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24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24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24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24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smtClean="0"/>
              <a:t>.</a:t>
            </a:r>
            <a:endParaRPr lang="ja-JP" altLang="en-US" smtClean="0"/>
          </a:p>
        </p:txBody>
      </p:sp>
      <p:sp>
        <p:nvSpPr>
          <p:cNvPr id="17412" name="スライド番号プレースホル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1963F7-4EAA-40E5-910C-E0C12A2E5C3A}" type="slidenum">
              <a:rPr lang="en-US" altLang="ja-JP" smtClean="0"/>
              <a:pPr>
                <a:defRPr/>
              </a:pPr>
              <a:t>1</a:t>
            </a:fld>
            <a:endParaRPr lang="en-US" altLang="ja-JP" smtClean="0"/>
          </a:p>
        </p:txBody>
      </p:sp>
    </p:spTree>
    <p:extLst>
      <p:ext uri="{BB962C8B-B14F-4D97-AF65-F5344CB8AC3E}">
        <p14:creationId xmlns:p14="http://schemas.microsoft.com/office/powerpoint/2010/main" val="133758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341688" y="530225"/>
            <a:ext cx="3552825" cy="26654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117" tIns="46057" rIns="92117" bIns="46057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ja-JP" smtClean="0"/>
          </a:p>
        </p:txBody>
      </p:sp>
      <p:sp>
        <p:nvSpPr>
          <p:cNvPr id="59396" name="スライド番号プレースホルダ 3"/>
          <p:cNvSpPr txBox="1">
            <a:spLocks noGrp="1"/>
          </p:cNvSpPr>
          <p:nvPr/>
        </p:nvSpPr>
        <p:spPr bwMode="auto">
          <a:xfrm>
            <a:off x="5798143" y="6747867"/>
            <a:ext cx="4434835" cy="35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117" tIns="46057" rIns="92117" bIns="46057" anchor="b"/>
          <a:lstStyle>
            <a:lvl1pPr defTabSz="8826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defTabSz="8826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defTabSz="8826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defTabSz="8826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defTabSz="8826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/>
            <a:fld id="{017E78FD-0869-4C98-B7C7-710E18FA6F11}" type="slidenum">
              <a:rPr lang="en-US" altLang="ja-JP" sz="1200">
                <a:solidFill>
                  <a:prstClr val="black"/>
                </a:solidFill>
              </a:rPr>
              <a:pPr algn="r" eaLnBrk="1" hangingPunct="1"/>
              <a:t>11</a:t>
            </a:fld>
            <a:endParaRPr lang="en-US" altLang="ja-JP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3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F6126-0AC4-4E35-9883-970F7A87E446}" type="slidenum">
              <a:rPr lang="ja-JP" altLang="en-US" smtClean="0">
                <a:solidFill>
                  <a:prstClr val="black"/>
                </a:solidFill>
              </a:rPr>
              <a:pPr/>
              <a:t>14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19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81965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465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>
                <a:latin typeface="Times New Roman" panose="02020603050405020304" pitchFamily="18" charset="0"/>
              </a:rPr>
              <a:t>ご清聴ありがとうございました。</a:t>
            </a:r>
          </a:p>
        </p:txBody>
      </p:sp>
      <p:sp>
        <p:nvSpPr>
          <p:cNvPr id="56324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9D6C19-0994-4F57-BA91-CB659CB096FD}" type="slidenum">
              <a:rPr lang="en-US" altLang="ja-JP" smtClean="0"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ja-JP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59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2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240088" y="138113"/>
            <a:ext cx="2773362" cy="207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ノー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957263" y="2433638"/>
            <a:ext cx="7950200" cy="3579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ja-JP" sz="160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endParaRPr lang="en-US" altLang="ja-JP" sz="160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BD61E4-F869-4644-9769-B503B3D88C58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9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240088" y="138113"/>
            <a:ext cx="2773362" cy="207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ノー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957263" y="2433638"/>
            <a:ext cx="7950200" cy="3579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sz="160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4E9F1-895E-4F8B-850D-CB74F7EAF28A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44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7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</a:endParaRPr>
          </a:p>
        </p:txBody>
      </p:sp>
      <p:sp>
        <p:nvSpPr>
          <p:cNvPr id="614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8462D3-93F9-4E18-AD2D-B1FFF8FE9869}" type="slidenum">
              <a:rPr lang="en-US" altLang="ja-JP" smtClean="0">
                <a:solidFill>
                  <a:prstClr val="black"/>
                </a:solidFill>
              </a:rPr>
              <a:pPr/>
              <a:t>7</a:t>
            </a:fld>
            <a:endParaRPr lang="en-US" altLang="ja-JP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98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 smtClean="0"/>
          </a:p>
        </p:txBody>
      </p:sp>
      <p:sp>
        <p:nvSpPr>
          <p:cNvPr id="2458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7275" indent="-29497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1569" indent="-23532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522" indent="-23532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7819" indent="-23532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605085" indent="-235320" defTabSz="47726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82354" indent="-235320" defTabSz="47726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59622" indent="-235320" defTabSz="47726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036889" indent="-235320" defTabSz="47726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DB0BB66-AB9D-4518-B950-4251E22C862C}" type="slidenum">
              <a:rPr lang="ja-JP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166044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 smtClean="0"/>
          </a:p>
        </p:txBody>
      </p:sp>
      <p:sp>
        <p:nvSpPr>
          <p:cNvPr id="2458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7275" indent="-29497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1569" indent="-23532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522" indent="-23532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7819" indent="-23532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605085" indent="-235320" defTabSz="47726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82354" indent="-235320" defTabSz="47726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59622" indent="-235320" defTabSz="47726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036889" indent="-235320" defTabSz="47726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DB0BB66-AB9D-4518-B950-4251E22C862C}" type="slidenum">
              <a:rPr lang="ja-JP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910199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343275" y="533400"/>
            <a:ext cx="3548063" cy="26622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This slide</a:t>
            </a:r>
            <a:r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shows the cable system after construction.</a:t>
            </a:r>
          </a:p>
          <a:p>
            <a:r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Cable with straight, cable with 180 degree bent, </a:t>
            </a:r>
          </a:p>
          <a:p>
            <a:r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Cable-to-cable joint, terminations, and cooling system.</a:t>
            </a:r>
          </a:p>
          <a:p>
            <a:endParaRPr lang="en-US" altLang="ja-JP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BA8F97-AEBB-49A7-B5F8-9DB8E218ABA1}" type="slidenum">
              <a:rPr lang="ja-JP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47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E08FA-1EDA-4281-A796-8E785B9381A2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A0D4B-2417-4D0D-9FEA-830203F6FEFB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451750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429E2-B618-4E9B-BAC7-D8370F44502E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1744B-A216-4956-AF2E-40E3743B3200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07493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D113E-4274-4D58-86E0-CD4E61EF1648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B81E8-88D5-4C4C-8F82-470C2562FDF1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110182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33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6240" cy="4680"/>
          </a:xfrm>
        </p:grpSpPr>
        <p:sp>
          <p:nvSpPr>
            <p:cNvPr id="4" name="Rectangle 1104"/>
            <p:cNvSpPr>
              <a:spLocks noChangeArrowheads="1"/>
            </p:cNvSpPr>
            <p:nvPr userDrawn="1"/>
          </p:nvSpPr>
          <p:spPr bwMode="auto">
            <a:xfrm>
              <a:off x="0" y="0"/>
              <a:ext cx="6240" cy="4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ctr" eaLnBrk="1" hangingPunct="1">
                <a:defRPr/>
              </a:pPr>
              <a:endParaRPr lang="ja-JP" altLang="ja-JP" sz="2200" smtClean="0">
                <a:solidFill>
                  <a:srgbClr val="3333CC"/>
                </a:solidFill>
              </a:endParaRPr>
            </a:p>
          </p:txBody>
        </p:sp>
        <p:pic>
          <p:nvPicPr>
            <p:cNvPr id="5" name="Picture 1129" descr="C:\Documents and Settings\praxcis\デスクトップ\NEDOPPT04.6.9\画像\002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1" y="162"/>
              <a:ext cx="4178" cy="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1131" descr="C:\Documents and Settings\praxcis\デスクトップ\NEDOPPT04.6.9\画像\005_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6007100"/>
            <a:ext cx="73152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01" name="Rectangle 1081"/>
          <p:cNvSpPr>
            <a:spLocks noGrp="1" noChangeArrowheads="1"/>
          </p:cNvSpPr>
          <p:nvPr>
            <p:ph type="ctrTitle"/>
          </p:nvPr>
        </p:nvSpPr>
        <p:spPr>
          <a:xfrm>
            <a:off x="646235" y="2290397"/>
            <a:ext cx="8075734" cy="1143000"/>
          </a:xfrm>
        </p:spPr>
        <p:txBody>
          <a:bodyPr/>
          <a:lstStyle>
            <a:lvl1pPr>
              <a:lnSpc>
                <a:spcPts val="3877"/>
              </a:lnSpc>
              <a:defRPr sz="3800" baseline="0">
                <a:latin typeface="Arial Black" pitchFamily="34" charset="0"/>
                <a:ea typeface="ＤＨＰ特太ゴシック体" pitchFamily="2" charset="-128"/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7786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32AA4-3276-4E05-A1DA-19EE4CAD5F1D}" type="datetimeFigureOut">
              <a:rPr lang="ja-JP" altLang="en-US"/>
              <a:pPr>
                <a:defRPr/>
              </a:pPr>
              <a:t>2017/1/26</a:t>
            </a:fld>
            <a:endParaRPr lang="ja-JP" alt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6DE0A-B55C-4410-B100-8570CDBAE81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6440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8AE4062-A18D-4B30-ADD1-3BB7036FAB79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2110432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050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6164-BE3E-4CD6-BF4C-205D2E0B9EEF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2386-FCD3-468A-97F8-240C5CCDFB97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7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25432-F8E5-4EEF-AE52-F812C06AA186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941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37991-DE91-4528-B72A-89FCFE3D09E5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6723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AB8F1-D3DF-4540-91AC-B93901E24C9D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311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2FF83-73BB-47E6-A52F-50D6314EE8E7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33EF2-B95B-4DBB-A233-59A7A34FE0F1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4267865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83CED-15FE-4449-A4C7-82D954835063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1407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6D406-08AC-4FB9-940E-F8058D2A0B92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8312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BEA21-9B0F-4E03-BF79-1C4AB1B31D7A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2746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8FCEC-7C82-4790-9279-03385C108FA1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9602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C4FB3-192E-493A-B914-8AB8841FAFB1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76450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014AB-09F8-4F79-978F-AF333631FF22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83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5D1FC-749B-490B-97C8-CA8D175CB517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5562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7D07F-1272-4ECE-A032-9185741625A1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1436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_num"/>
          <p:cNvSpPr txBox="1"/>
          <p:nvPr userDrawn="1"/>
        </p:nvSpPr>
        <p:spPr>
          <a:xfrm>
            <a:off x="8613775" y="6596063"/>
            <a:ext cx="677863" cy="2587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1200">
                <a:latin typeface="Arial" charset="0"/>
                <a:ea typeface="ＭＳ Ｐゴシック" charset="-128"/>
              </a:defRPr>
            </a:lvl1pPr>
            <a:lvl2pPr algn="ctr" fontAlgn="b"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400">
                <a:latin typeface="ＭＳ Ｐゴシック" charset="-128"/>
                <a:ea typeface="ＭＳ Ｐゴシック" charset="-128"/>
              </a:defRPr>
            </a:lvl2pPr>
            <a:lvl3pPr algn="ctr" fontAlgn="b"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400">
                <a:latin typeface="ＭＳ Ｐゴシック" charset="-128"/>
                <a:ea typeface="ＭＳ Ｐゴシック" charset="-128"/>
              </a:defRPr>
            </a:lvl3pPr>
            <a:lvl4pPr algn="ctr" fontAlgn="b"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400">
                <a:latin typeface="ＭＳ Ｐゴシック" charset="-128"/>
                <a:ea typeface="ＭＳ Ｐゴシック" charset="-128"/>
              </a:defRPr>
            </a:lvl4pPr>
            <a:lvl5pPr algn="ctr" fontAlgn="b"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400">
                <a:latin typeface="ＭＳ Ｐゴシック" charset="-128"/>
                <a:ea typeface="ＭＳ Ｐゴシック" charset="-128"/>
              </a:defRPr>
            </a:lvl5pPr>
            <a:lvl6pPr>
              <a:defRPr sz="1400">
                <a:latin typeface="ＭＳ Ｐゴシック" charset="-128"/>
                <a:ea typeface="ＭＳ Ｐゴシック" charset="-128"/>
              </a:defRPr>
            </a:lvl6pPr>
            <a:lvl7pPr>
              <a:defRPr sz="1400">
                <a:latin typeface="ＭＳ Ｐゴシック" charset="-128"/>
                <a:ea typeface="ＭＳ Ｐゴシック" charset="-128"/>
              </a:defRPr>
            </a:lvl7pPr>
            <a:lvl8pPr>
              <a:defRPr sz="1400">
                <a:latin typeface="ＭＳ Ｐゴシック" charset="-128"/>
                <a:ea typeface="ＭＳ Ｐゴシック" charset="-128"/>
              </a:defRPr>
            </a:lvl8pPr>
            <a:lvl9pPr>
              <a:defRPr sz="1400"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defRPr/>
            </a:pPr>
            <a:fld id="{30AE92CE-7ACD-4DE6-BDFC-D02E279BFD48}" type="slidenum">
              <a:rPr lang="ja-JP" altLang="en-US" sz="1400" smtClean="0">
                <a:solidFill>
                  <a:prstClr val="black"/>
                </a:solidFill>
                <a:latin typeface="Arial"/>
                <a:ea typeface="ＭＳ Ｐゴシック"/>
                <a:sym typeface="Arial"/>
              </a:rPr>
              <a:pPr eaLnBrk="1" hangingPunct="1">
                <a:defRPr/>
              </a:pPr>
              <a:t>‹#›</a:t>
            </a:fld>
            <a:endParaRPr lang="ja-JP" altLang="en-US" sz="1400" dirty="0">
              <a:solidFill>
                <a:prstClr val="black"/>
              </a:solidFill>
              <a:latin typeface="Arial"/>
              <a:ea typeface="ＭＳ Ｐゴシック"/>
              <a:sym typeface="Arial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8831" y="352428"/>
            <a:ext cx="8387446" cy="485775"/>
          </a:xfrm>
        </p:spPr>
        <p:txBody>
          <a:bodyPr lIns="0">
            <a:noAutofit/>
          </a:bodyPr>
          <a:lstStyle>
            <a:lvl1pPr>
              <a:defRPr sz="28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378831" y="982801"/>
            <a:ext cx="8387446" cy="2191369"/>
          </a:xfr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>
            <a:lvl1pPr>
              <a:defRPr lang="ja-JP" altLang="en-US" dirty="0" smtClean="0"/>
            </a:lvl1pPr>
            <a:lvl2pPr>
              <a:defRPr lang="ja-JP" altLang="en-US" dirty="0" smtClean="0"/>
            </a:lvl2pPr>
            <a:lvl3pPr>
              <a:defRPr lang="ja-JP" altLang="en-US" dirty="0" smtClean="0"/>
            </a:lvl3pPr>
            <a:lvl4pPr>
              <a:defRPr lang="ja-JP" altLang="en-US" dirty="0" smtClean="0"/>
            </a:lvl4pPr>
            <a:lvl5pPr>
              <a:defRPr lang="ja-JP" altLang="en-US" dirty="0"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36976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7" descr="33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01" name="Rectangle 1081"/>
          <p:cNvSpPr>
            <a:spLocks noGrp="1" noChangeArrowheads="1"/>
          </p:cNvSpPr>
          <p:nvPr>
            <p:ph type="ctrTitle"/>
          </p:nvPr>
        </p:nvSpPr>
        <p:spPr>
          <a:xfrm>
            <a:off x="646235" y="2237643"/>
            <a:ext cx="8075734" cy="1143000"/>
          </a:xfrm>
        </p:spPr>
        <p:txBody>
          <a:bodyPr/>
          <a:lstStyle>
            <a:lvl1pPr>
              <a:lnSpc>
                <a:spcPts val="3877"/>
              </a:lnSpc>
              <a:defRPr sz="3300"/>
            </a:lvl1pPr>
          </a:lstStyle>
          <a:p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32557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8A92A-3D57-41EB-AAC9-DCF1FCDF3296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85F14A-327C-40BE-A84A-72DEE4D50A67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4158837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14930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A85D-90EB-4108-998A-FD0B72F4D58F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250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86F64-CFA0-4FD6-BE5F-85870C5B6489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25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43F4-7CA7-4FB8-9B06-DD11192BE9D2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914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56B9-2ADE-4BD2-8D20-CC7D2D9D25AD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2805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99AC-25E5-48C7-A243-3B9AB68F2D47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949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0F5C4-2EF1-4E44-A7D8-436F61234B30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1783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F66A5-A842-4A35-B7E5-ED8C2C372C26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01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C717-A577-40D9-A980-AF8A42CDD968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81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D3AA-74C5-4CE5-A901-5262E10BD01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1610D-BAB7-41D3-8677-62BE9A20A695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2D9F6-7089-4F53-8D8D-9B0FEF581F9A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5992151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B8FDB-56ED-43C6-9E19-22083D7D636B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27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8AF0-CFBE-4CE7-8825-F6298BD3E738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696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7535-76A0-4E52-A282-3C91B5C32DC1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181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FD36-3C0F-4861-A8AB-CC42CE0845CD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21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EE121-50B0-4BA7-950C-E102E373F4D3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2088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41961-B4F5-4909-89D2-5D87054EDB8D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1487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E7A4-AA3A-430D-8A3D-6C9F66A8012F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75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3CC7-3435-4796-9600-63431644A0ED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31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E677-8212-4B6E-B37E-70C572B70322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9741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A01A-66CC-416B-B251-CCCDCD44EC73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07D3A-4E74-4DCF-96DE-DEC6EF5C3C42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7D7BD-4E17-4E09-B90C-1DA3381A7098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2782876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88185-5460-4386-A69E-E10F77F9B52A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05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844-38B8-48FC-AE6A-1B4E7048363E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819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8C220-7430-4E4E-8773-80E83B3F388B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59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99008625-F10A-4703-942F-673F650AC575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>
                <a:defRPr/>
              </a:pPr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FB193-EE5A-4AED-B7BF-15ECC4DF0E2D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  <p:pic>
        <p:nvPicPr>
          <p:cNvPr id="8" name="図 7" descr="J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フッター プレースホルダー 1"/>
          <p:cNvSpPr txBox="1">
            <a:spLocks/>
          </p:cNvSpPr>
          <p:nvPr/>
        </p:nvSpPr>
        <p:spPr>
          <a:xfrm>
            <a:off x="7514446" y="6687751"/>
            <a:ext cx="1387559" cy="138499"/>
          </a:xfrm>
          <a:prstGeom prst="rect">
            <a:avLst/>
          </a:prstGeom>
        </p:spPr>
        <p:txBody>
          <a:bodyPr vert="horz" wrap="none" lIns="91440" tIns="45720" rIns="0" bIns="0" rtlCol="0" anchor="b" anchorCtr="0">
            <a:spAutoFit/>
          </a:bodyPr>
          <a:lstStyle>
            <a:defPPr>
              <a:defRPr lang="ja-JP"/>
            </a:defPPr>
            <a:lvl1pPr marL="0" algn="r" defTabSz="914400" rtl="0" eaLnBrk="1" fontAlgn="b" latinLnBrk="0" hangingPunct="1">
              <a:defRPr kumimoji="1" sz="6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>
                <a:solidFill>
                  <a:prstClr val="black"/>
                </a:solidFill>
              </a:rPr>
              <a:t>©2015 Mitsubishi Electric Corporation</a:t>
            </a:r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8764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092C0405-9027-42CC-8A42-50341AED683B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ja-JP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ja-JP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8FFD73-D8AA-4AE1-B336-16D4D79B5562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159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AD44ECA8-0753-4842-9163-7453501F9DE2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ja-JP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ja-JP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3804D39-A81B-48FC-970F-C3C5047A81B8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467544" y="85998"/>
            <a:ext cx="8229600" cy="678706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1972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3D0DB347-EC98-4CD0-91FE-D199DB2CFE67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E99EA9-ADCF-4FD5-9903-D78ECDBEC604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96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1CC49DE5-48D9-49D5-AFEA-2B165B7A6B03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E99EA9-ADCF-4FD5-9903-D78ECDBEC604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467544" y="85998"/>
            <a:ext cx="8229600" cy="678706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33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7019F46B-A2CA-485B-B9E4-E4C0AE2040CE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E99EA9-ADCF-4FD5-9903-D78ECDBEC604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67544" y="85998"/>
            <a:ext cx="8229600" cy="678706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72586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52F85E12-AD57-4C5C-A39A-67958B2D26BF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E99EA9-ADCF-4FD5-9903-D78ECDBEC604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67544" y="85998"/>
            <a:ext cx="8229600" cy="678706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8483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CCDE9-8969-43A7-9204-153ED20B5D2B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A9002-C2B0-47FE-8BF1-71F353931854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3066409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CBB16064-7544-4778-BF4E-814AF6AAD99F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532BC1D-8FC2-4CBA-A2B8-0DE22B75A7D3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77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15355D66-AC86-4806-9E0D-AEA8EC69D429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E99EA9-ADCF-4FD5-9903-D78ECDBEC604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902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 smtClean="0"/>
              <a:t>アイコンをクリックして図を追加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252A4D1B-E87E-43C5-858E-A24FB761614A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E99EA9-ADCF-4FD5-9903-D78ECDBEC604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195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13B1F3FF-678F-4F2D-A341-E268618D06A5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E99EA9-ADCF-4FD5-9903-D78ECDBEC604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467544" y="85998"/>
            <a:ext cx="8229600" cy="678706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0284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fld id="{D9620914-8F28-4C1E-BDF5-6FEF5DFE7C18}" type="datetime1">
              <a:rPr lang="ja-JP" altLang="en-US" smtClean="0">
                <a:solidFill>
                  <a:prstClr val="black"/>
                </a:solidFill>
                <a:latin typeface="Arial" charset="0"/>
              </a:rPr>
              <a:pPr eaLnBrk="1" hangingPunct="1"/>
              <a:t>2017/1/26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E99EA9-ADCF-4FD5-9903-D78ECDBEC604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326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85998"/>
            <a:ext cx="8229600" cy="678706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FF64-15C5-4CED-B87A-5A348AA72764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151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101292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6C869A80-2514-4E3D-9263-B59744686F97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856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65100" y="57150"/>
            <a:ext cx="7618413" cy="657225"/>
          </a:xfrm>
          <a:prstGeom prst="rect">
            <a:avLst/>
          </a:prstGeom>
          <a:gradFill flip="none" rotWithShape="1">
            <a:gsLst>
              <a:gs pos="0">
                <a:srgbClr val="9BC2E5"/>
              </a:gs>
              <a:gs pos="69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88" y="-6350"/>
            <a:ext cx="12350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85316" y="115454"/>
            <a:ext cx="7377546" cy="54032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310BFE-5439-4F41-80D5-BBF9E71AC3E4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3932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1A52AF-71D3-4730-91CB-4AC6A6696CA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825" y="6623050"/>
            <a:ext cx="5256213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prstClr val="black"/>
                </a:solidFill>
                <a:latin typeface="Calibri" panose="020F0502020204030204" pitchFamily="34" charset="0"/>
              </a:rPr>
              <a:t>All Rights Reserved, Copyright© FURUKAWA ELECTRIC CO., LTD. 2013</a:t>
            </a:r>
          </a:p>
        </p:txBody>
      </p:sp>
    </p:spTree>
    <p:extLst>
      <p:ext uri="{BB962C8B-B14F-4D97-AF65-F5344CB8AC3E}">
        <p14:creationId xmlns:p14="http://schemas.microsoft.com/office/powerpoint/2010/main" val="3951132906"/>
      </p:ext>
    </p:extLst>
  </p:cSld>
  <p:clrMapOvr>
    <a:masterClrMapping/>
  </p:clrMapOvr>
  <p:transition>
    <p:zoom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10350" y="6553200"/>
            <a:ext cx="2133600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C679A6F-45BE-4437-A2DE-115432689640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825" y="6623050"/>
            <a:ext cx="5256213" cy="2349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prstClr val="black"/>
                </a:solidFill>
                <a:latin typeface="Calibri" panose="020F0502020204030204" pitchFamily="34" charset="0"/>
              </a:rPr>
              <a:t>All Rights Reserved, Copyright© FURUKAWA ELECTRIC CO., LTD. </a:t>
            </a:r>
            <a:r>
              <a:rPr lang="en-US" altLang="ja-JP" smtClean="0">
                <a:solidFill>
                  <a:prstClr val="black"/>
                </a:solidFill>
                <a:latin typeface="Calibri" panose="020F0502020204030204" pitchFamily="34" charset="0"/>
              </a:rPr>
              <a:t>201</a:t>
            </a:r>
            <a:r>
              <a:rPr lang="ja-JP" altLang="en-US" smtClean="0">
                <a:solidFill>
                  <a:prstClr val="black"/>
                </a:solidFill>
                <a:latin typeface="Calibri" panose="020F0502020204030204" pitchFamily="34" charset="0"/>
              </a:rPr>
              <a:t>６</a:t>
            </a:r>
            <a:endParaRPr lang="en-US" altLang="ja-JP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58474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B5329-2CEA-41C9-9AC0-2D629D143BCF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E898F-3C0F-4D66-9ECB-1AE071243EE9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0662098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771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277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593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805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255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5760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0327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380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208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7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DC77E-2311-4EF6-A9DE-4F7BB3C7D579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4711F-F025-4115-84CF-18694C84ADA8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8230997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319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32AA4-3276-4E05-A1DA-19EE4CAD5F1D}" type="datetimeFigureOut">
              <a:rPr lang="ja-JP" altLang="en-US"/>
              <a:pPr>
                <a:defRPr/>
              </a:pPr>
              <a:t>2017/1/26</a:t>
            </a:fld>
            <a:endParaRPr lang="ja-JP" alt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509A0-BF41-4AB2-8E88-F4A34BD9EE1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377033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8AE4062-A18D-4B30-ADD1-3BB7036FAB79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27278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CE2673C-E17E-45F7-9FAE-343066082FD4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0451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398712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6164-BE3E-4CD6-BF4C-205D2E0B9EEF}" type="datetimeFigureOut">
              <a:rPr lang="ja-JP" altLang="en-US" smtClean="0"/>
              <a:pPr/>
              <a:t>2017/1/26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2386-FCD3-468A-97F8-240C5CCDFB9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9101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D0935-39CE-4697-BF4C-CED157B3F10F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864E0-19E1-4546-A51A-DB60C7E8CB7A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608477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7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D7A4D98-585E-4107-9F86-5E4E4FECAB17}" type="datetime1">
              <a:rPr lang="ja-JP" altLang="en-US"/>
              <a:pPr>
                <a:defRPr/>
              </a:pPr>
              <a:t>2017/1/26</a:t>
            </a:fld>
            <a:endParaRPr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BD3BEDE-F27A-4F2E-86D6-7F6158D30ACE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4009" r:id="rId12"/>
  </p:sldLayoutIdLst>
  <p:transition spd="med"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HGP創英角ｺﾞｼｯｸUB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HGP創英角ｺﾞｼｯｸUB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HGP創英角ｺﾞｼｯｸUB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HGP創英角ｺﾞｼｯｸUB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HGP創英角ｺﾞｼｯｸUB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HGP創英角ｺﾞｼｯｸUB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HGP創英角ｺﾞｼｯｸUB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HGP創英角ｺﾞｼｯｸUB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3075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A32AA4-3276-4E05-A1DA-19EE4CAD5F1D}" type="datetimeFigureOut">
              <a:rPr lang="ja-JP" altLang="en-US"/>
              <a:pPr>
                <a:defRPr/>
              </a:pPr>
              <a:t>2017/1/26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73988A-EA4E-4121-98C6-84E0D972C29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445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2051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A32AA4-3276-4E05-A1DA-19EE4CAD5F1D}" type="datetimeFigureOut">
              <a:rPr lang="ja-JP" altLang="en-US"/>
              <a:pPr>
                <a:defRPr/>
              </a:pPr>
              <a:t>2017/1/26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AF951F9-7ECA-4588-88CD-0A5B5DDC4AE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3075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A32AA4-3276-4E05-A1DA-19EE4CAD5F1D}" type="datetimeFigureOut">
              <a:rPr lang="ja-JP" altLang="en-US"/>
              <a:pPr>
                <a:defRPr/>
              </a:pPr>
              <a:t>2017/1/26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73988A-EA4E-4121-98C6-84E0D972C29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3" r:id="rId2"/>
    <p:sldLayoutId id="2147484018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4099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5993E66-5C4B-4281-AE3A-3FF2ADE57A70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14" r:id="rId12"/>
    <p:sldLayoutId id="2147484015" r:id="rId13"/>
    <p:sldLayoutId id="2147484016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D9913193-FBA0-4837-AB11-4A4AA03699E9}" type="datetime1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E7AB65E-D4B4-4C2F-A5D3-7F669069C421}" type="slidenum">
              <a:rPr lang="ja-JP" altLang="en-US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ja-JP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138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4061C8A6-823D-4378-AE8D-CDD9AC094FBD}" type="datetime1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999639" y="64074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39B582AF-E764-444C-A793-449CCA7182BF}" type="slidenum">
              <a:rPr lang="ja-JP" altLang="en-US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ja-JP" alt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5456"/>
            <a:ext cx="11715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290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J05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5013" y="6477000"/>
            <a:ext cx="1905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1" hangingPunct="1"/>
            <a:fld id="{BDBEFF64-15C5-4CED-B87A-5A348AA72764}" type="slidenum">
              <a:rPr lang="en-US" altLang="ja-JP">
                <a:solidFill>
                  <a:prstClr val="black"/>
                </a:solidFill>
                <a:latin typeface="Arial" charset="0"/>
              </a:rPr>
              <a:pPr eaLnBrk="1" hangingPunct="1"/>
              <a:t>‹#›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フッター プレースホルダー 1"/>
          <p:cNvSpPr txBox="1">
            <a:spLocks/>
          </p:cNvSpPr>
          <p:nvPr/>
        </p:nvSpPr>
        <p:spPr>
          <a:xfrm>
            <a:off x="7514446" y="6687751"/>
            <a:ext cx="1387559" cy="138499"/>
          </a:xfrm>
          <a:prstGeom prst="rect">
            <a:avLst/>
          </a:prstGeom>
        </p:spPr>
        <p:txBody>
          <a:bodyPr vert="horz" wrap="none" lIns="91440" tIns="45720" rIns="0" bIns="0" rtlCol="0" anchor="b" anchorCtr="0">
            <a:spAutoFit/>
          </a:bodyPr>
          <a:lstStyle>
            <a:defPPr>
              <a:defRPr lang="ja-JP"/>
            </a:defPPr>
            <a:lvl1pPr marL="0" algn="r" defTabSz="914400" rtl="0" eaLnBrk="1" fontAlgn="b" latinLnBrk="0" hangingPunct="1">
              <a:defRPr kumimoji="1" sz="6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>
                <a:solidFill>
                  <a:prstClr val="black"/>
                </a:solidFill>
              </a:rPr>
              <a:t>©2015 Mitsubishi Electric Corporation</a:t>
            </a:r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1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</p:sldLayoutIdLst>
  <p:transition>
    <p:wipe dir="d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65100" y="128588"/>
            <a:ext cx="73771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タイトルの書式設定</a:t>
            </a:r>
            <a:endParaRPr lang="en-US" altLang="ja-JP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27150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  <a:endParaRPr lang="en-US" altLang="ja-JP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74000" y="6373813"/>
            <a:ext cx="1054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/>
            </a:lvl1pPr>
          </a:lstStyle>
          <a:p>
            <a:pPr>
              <a:defRPr/>
            </a:pPr>
            <a:fld id="{74D4ED9F-D696-483C-B2F2-6EF34364F2D4}" type="slidenum">
              <a:rPr lang="ja-JP" altLang="en-US">
                <a:solidFill>
                  <a:prstClr val="black"/>
                </a:solidFill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ja-JP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29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6397625"/>
            <a:ext cx="2236787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4" descr="国立研究開発法人物質・材料研究機構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6354763"/>
            <a:ext cx="28527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88" y="6367463"/>
            <a:ext cx="2028825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46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Calibri Light" pitchFamily="34" charset="0"/>
          <a:ea typeface="ＭＳ Ｐゴシック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Calibri Light" pitchFamily="34" charset="0"/>
          <a:ea typeface="ＭＳ Ｐゴシック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Calibri Light" pitchFamily="34" charset="0"/>
          <a:ea typeface="ＭＳ Ｐゴシック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Calibri Light" pitchFamily="34" charset="0"/>
          <a:ea typeface="ＭＳ Ｐゴシック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Calibri Light" pitchFamily="34" charset="0"/>
          <a:ea typeface="ＭＳ Ｐゴシック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Calibri Light" pitchFamily="34" charset="0"/>
          <a:ea typeface="ＭＳ Ｐゴシック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Calibri Light" pitchFamily="34" charset="0"/>
          <a:ea typeface="ＭＳ Ｐゴシック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Calibri Light" pitchFamily="34" charset="0"/>
          <a:ea typeface="ＭＳ Ｐゴシック" pitchFamily="50" charset="-128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A0252D-A5AC-439E-87F8-5BDDF929DEC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2017/1/26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A442299-BD9F-4C19-A7F8-F0599B627A5A}" type="slidenum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775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wmf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11.emf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11.emf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6.JPG"/><Relationship Id="rId5" Type="http://schemas.openxmlformats.org/officeDocument/2006/relationships/image" Target="../media/image65.jpeg"/><Relationship Id="rId4" Type="http://schemas.openxmlformats.org/officeDocument/2006/relationships/image" Target="../media/image6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7.png"/><Relationship Id="rId5" Type="http://schemas.openxmlformats.org/officeDocument/2006/relationships/chart" Target="../charts/chart1.xml"/><Relationship Id="rId4" Type="http://schemas.openxmlformats.org/officeDocument/2006/relationships/image" Target="../media/image7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emf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2.emf"/><Relationship Id="rId18" Type="http://schemas.openxmlformats.org/officeDocument/2006/relationships/image" Target="../media/image37.png"/><Relationship Id="rId3" Type="http://schemas.openxmlformats.org/officeDocument/2006/relationships/image" Target="../media/image24.png"/><Relationship Id="rId21" Type="http://schemas.openxmlformats.org/officeDocument/2006/relationships/image" Target="../media/image40.png"/><Relationship Id="rId7" Type="http://schemas.openxmlformats.org/officeDocument/2006/relationships/image" Target="../media/image28.jpe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1.e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jpeg"/><Relationship Id="rId11" Type="http://schemas.openxmlformats.org/officeDocument/2006/relationships/image" Target="../media/image23.png"/><Relationship Id="rId24" Type="http://schemas.openxmlformats.org/officeDocument/2006/relationships/image" Target="../media/image43.png"/><Relationship Id="rId5" Type="http://schemas.openxmlformats.org/officeDocument/2006/relationships/image" Target="../media/image26.png"/><Relationship Id="rId15" Type="http://schemas.openxmlformats.org/officeDocument/2006/relationships/image" Target="../media/image34.jpeg"/><Relationship Id="rId23" Type="http://schemas.openxmlformats.org/officeDocument/2006/relationships/image" Target="../media/image42.jpeg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38.jpe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d/d3/NEDO_logo.sv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d/d3/NEDO_logo.sv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d/d3/NEDO_logo.sv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0"/>
          <p:cNvSpPr>
            <a:spLocks noChangeArrowheads="1"/>
          </p:cNvSpPr>
          <p:nvPr/>
        </p:nvSpPr>
        <p:spPr bwMode="auto">
          <a:xfrm>
            <a:off x="1554163" y="5445125"/>
            <a:ext cx="60356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5" tIns="42493" rIns="84985" bIns="42493" anchor="ctr"/>
          <a:lstStyle>
            <a:lvl1pPr defTabSz="884238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1pPr>
            <a:lvl2pPr marL="742950" indent="-285750" defTabSz="884238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2pPr>
            <a:lvl3pPr marL="1143000" indent="-228600" defTabSz="884238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3pPr>
            <a:lvl4pPr marL="1600200" indent="-228600" defTabSz="884238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4pPr>
            <a:lvl5pPr marL="2057400" indent="-228600" defTabSz="884238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5pPr>
            <a:lvl6pPr marL="25146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6pPr>
            <a:lvl7pPr marL="29718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7pPr>
            <a:lvl8pPr marL="34290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8pPr>
            <a:lvl9pPr marL="38862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Energy Conservation Technology Department</a:t>
            </a:r>
          </a:p>
        </p:txBody>
      </p:sp>
      <p:sp>
        <p:nvSpPr>
          <p:cNvPr id="15363" name="Rectangle 20"/>
          <p:cNvSpPr>
            <a:spLocks noChangeArrowheads="1"/>
          </p:cNvSpPr>
          <p:nvPr/>
        </p:nvSpPr>
        <p:spPr bwMode="auto">
          <a:xfrm>
            <a:off x="2403475" y="4221163"/>
            <a:ext cx="4337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5" tIns="42493" rIns="84985" bIns="42493" anchor="ctr"/>
          <a:lstStyle>
            <a:lvl1pPr defTabSz="884238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1pPr>
            <a:lvl2pPr marL="742950" indent="-285750" defTabSz="884238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2pPr>
            <a:lvl3pPr marL="1143000" indent="-228600" defTabSz="884238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3pPr>
            <a:lvl4pPr marL="1600200" indent="-228600" defTabSz="884238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4pPr>
            <a:lvl5pPr marL="2057400" indent="-228600" defTabSz="884238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5pPr>
            <a:lvl6pPr marL="25146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6pPr>
            <a:lvl7pPr marL="29718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7pPr>
            <a:lvl8pPr marL="34290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8pPr>
            <a:lvl9pPr marL="38862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Susumu  Kinoshita</a:t>
            </a:r>
          </a:p>
        </p:txBody>
      </p:sp>
      <p:sp>
        <p:nvSpPr>
          <p:cNvPr id="15364" name="タイトル 1"/>
          <p:cNvSpPr>
            <a:spLocks noGrp="1"/>
          </p:cNvSpPr>
          <p:nvPr>
            <p:ph type="ctrTitle"/>
          </p:nvPr>
        </p:nvSpPr>
        <p:spPr>
          <a:xfrm>
            <a:off x="323850" y="2205038"/>
            <a:ext cx="8496300" cy="1292225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ja-JP" sz="3200" b="1" dirty="0" smtClean="0">
                <a:solidFill>
                  <a:srgbClr val="0000CC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Japanese </a:t>
            </a:r>
            <a:r>
              <a:rPr lang="en-US" altLang="ja-JP" sz="3200" b="1" smtClean="0">
                <a:solidFill>
                  <a:srgbClr val="0000CC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HTS PJ</a:t>
            </a:r>
            <a:r>
              <a:rPr lang="en-US" altLang="ja-JP" sz="3200" b="1" dirty="0" smtClean="0">
                <a:solidFill>
                  <a:srgbClr val="0000CC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/>
            </a:r>
            <a:br>
              <a:rPr lang="en-US" altLang="ja-JP" sz="3200" b="1" dirty="0" smtClean="0">
                <a:solidFill>
                  <a:srgbClr val="0000CC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3200" b="1" dirty="0" smtClean="0">
                <a:solidFill>
                  <a:srgbClr val="0000CC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now and future</a:t>
            </a:r>
            <a:endParaRPr lang="ja-JP" altLang="en-US" sz="3200" b="1" i="1" dirty="0" smtClean="0">
              <a:solidFill>
                <a:srgbClr val="0000CC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5365" name="テキスト ボックス 3"/>
          <p:cNvSpPr txBox="1">
            <a:spLocks noChangeArrowheads="1"/>
          </p:cNvSpPr>
          <p:nvPr/>
        </p:nvSpPr>
        <p:spPr bwMode="auto">
          <a:xfrm>
            <a:off x="250825" y="260350"/>
            <a:ext cx="7129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ja-JP" sz="1800" dirty="0">
                <a:solidFill>
                  <a:srgbClr val="0033CC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IEA High-Temperature Superconductivity (HTS) Workshop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ja-JP" sz="1800" dirty="0">
                <a:solidFill>
                  <a:srgbClr val="0033CC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"HTS Applications in the Power Sector”</a:t>
            </a:r>
            <a:endParaRPr lang="ja-JP" altLang="ja-JP" sz="1800" dirty="0">
              <a:solidFill>
                <a:srgbClr val="0033CC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15366" name="Rectangle 20"/>
          <p:cNvSpPr>
            <a:spLocks noChangeArrowheads="1"/>
          </p:cNvSpPr>
          <p:nvPr/>
        </p:nvSpPr>
        <p:spPr bwMode="auto">
          <a:xfrm>
            <a:off x="1554163" y="3727450"/>
            <a:ext cx="60356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5" tIns="42493" rIns="84985" bIns="42493" anchor="ctr"/>
          <a:lstStyle>
            <a:lvl1pPr defTabSz="884238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1pPr>
            <a:lvl2pPr marL="742950" indent="-285750" defTabSz="884238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2pPr>
            <a:lvl3pPr marL="1143000" indent="-228600" defTabSz="884238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3pPr>
            <a:lvl4pPr marL="1600200" indent="-228600" defTabSz="884238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4pPr>
            <a:lvl5pPr marL="2057400" indent="-228600" defTabSz="884238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5pPr>
            <a:lvl6pPr marL="25146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6pPr>
            <a:lvl7pPr marL="29718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7pPr>
            <a:lvl8pPr marL="34290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8pPr>
            <a:lvl9pPr marL="3886200" indent="-228600" defTabSz="8842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30</a:t>
            </a:r>
            <a:r>
              <a:rPr lang="en-US" altLang="ja-JP" sz="1800" baseline="30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th</a:t>
            </a:r>
            <a:r>
              <a:rPr lang="en-US" altLang="ja-JP" sz="1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Jan 201</a:t>
            </a:r>
            <a:r>
              <a:rPr lang="ja-JP" altLang="en-US" sz="1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７</a:t>
            </a:r>
            <a:endParaRPr lang="en-US" altLang="ja-JP" sz="18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Milano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/>
        </p:nvSpPr>
        <p:spPr>
          <a:xfrm>
            <a:off x="323408" y="44624"/>
            <a:ext cx="8641080" cy="575518"/>
          </a:xfrm>
          <a:prstGeom prst="roundRect">
            <a:avLst/>
          </a:prstGeom>
          <a:noFill/>
          <a:ln w="12700">
            <a:noFill/>
          </a:ln>
          <a:effectLst>
            <a:outerShdw blurRad="76200" dir="18900000" sy="23000" kx="-1200000" algn="bl" rotWithShape="0">
              <a:schemeClr val="bg1">
                <a:lumMod val="50000"/>
              </a:scheme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ja-JP" altLang="en-US" sz="2400" b="1" dirty="0">
              <a:solidFill>
                <a:prstClr val="black"/>
              </a:solidFill>
              <a:latin typeface="Arial" pitchFamily="34" charset="0"/>
              <a:ea typeface="Meiryo UI" pitchFamily="50" charset="-128"/>
              <a:cs typeface="Arial" pitchFamily="34" charset="0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5"/>
          <a:stretch>
            <a:fillRect/>
          </a:stretch>
        </p:blipFill>
        <p:spPr bwMode="auto">
          <a:xfrm rot="5400000">
            <a:off x="1799431" y="5557"/>
            <a:ext cx="4968875" cy="777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Rectangle 3"/>
          <p:cNvSpPr>
            <a:spLocks noChangeArrowheads="1"/>
          </p:cNvSpPr>
          <p:nvPr/>
        </p:nvSpPr>
        <p:spPr bwMode="auto">
          <a:xfrm>
            <a:off x="3995738" y="2889250"/>
            <a:ext cx="1163637" cy="885825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Trans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154/66 kV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200 MVA</a:t>
            </a:r>
          </a:p>
        </p:txBody>
      </p:sp>
      <p:grpSp>
        <p:nvGrpSpPr>
          <p:cNvPr id="31751" name="Group 4"/>
          <p:cNvGrpSpPr>
            <a:grpSpLocks/>
          </p:cNvGrpSpPr>
          <p:nvPr/>
        </p:nvGrpSpPr>
        <p:grpSpPr bwMode="auto">
          <a:xfrm>
            <a:off x="1116013" y="6221413"/>
            <a:ext cx="6413500" cy="217487"/>
            <a:chOff x="839" y="3565"/>
            <a:chExt cx="4040" cy="137"/>
          </a:xfrm>
        </p:grpSpPr>
        <p:sp>
          <p:nvSpPr>
            <p:cNvPr id="31860" name="Line 5"/>
            <p:cNvSpPr>
              <a:spLocks noChangeShapeType="1"/>
            </p:cNvSpPr>
            <p:nvPr/>
          </p:nvSpPr>
          <p:spPr bwMode="auto">
            <a:xfrm>
              <a:off x="4876" y="3565"/>
              <a:ext cx="0" cy="1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61" name="Line 6"/>
            <p:cNvSpPr>
              <a:spLocks noChangeShapeType="1"/>
            </p:cNvSpPr>
            <p:nvPr/>
          </p:nvSpPr>
          <p:spPr bwMode="auto">
            <a:xfrm>
              <a:off x="839" y="3565"/>
              <a:ext cx="0" cy="1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62" name="Line 7"/>
            <p:cNvSpPr>
              <a:spLocks noChangeShapeType="1"/>
            </p:cNvSpPr>
            <p:nvPr/>
          </p:nvSpPr>
          <p:spPr bwMode="auto">
            <a:xfrm>
              <a:off x="839" y="3565"/>
              <a:ext cx="40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684213" y="3359150"/>
            <a:ext cx="503237" cy="1011238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Site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office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124075" y="4062413"/>
            <a:ext cx="1223963" cy="576262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Monitoring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house</a:t>
            </a: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650875" y="1974850"/>
            <a:ext cx="0" cy="403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grpSp>
        <p:nvGrpSpPr>
          <p:cNvPr id="31755" name="Group 13"/>
          <p:cNvGrpSpPr>
            <a:grpSpLocks/>
          </p:cNvGrpSpPr>
          <p:nvPr/>
        </p:nvGrpSpPr>
        <p:grpSpPr bwMode="auto">
          <a:xfrm>
            <a:off x="971550" y="5464175"/>
            <a:ext cx="2387600" cy="417513"/>
            <a:chOff x="748" y="3088"/>
            <a:chExt cx="1504" cy="263"/>
          </a:xfrm>
        </p:grpSpPr>
        <p:sp>
          <p:nvSpPr>
            <p:cNvPr id="31852" name="Line 14"/>
            <p:cNvSpPr>
              <a:spLocks noChangeShapeType="1"/>
            </p:cNvSpPr>
            <p:nvPr/>
          </p:nvSpPr>
          <p:spPr bwMode="auto">
            <a:xfrm>
              <a:off x="1994" y="3088"/>
              <a:ext cx="0" cy="1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53" name="Line 15"/>
            <p:cNvSpPr>
              <a:spLocks noChangeShapeType="1"/>
            </p:cNvSpPr>
            <p:nvPr/>
          </p:nvSpPr>
          <p:spPr bwMode="auto">
            <a:xfrm rot="3000000" flipV="1">
              <a:off x="2186" y="3067"/>
              <a:ext cx="2" cy="1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54" name="Line 16"/>
            <p:cNvSpPr>
              <a:spLocks noChangeShapeType="1"/>
            </p:cNvSpPr>
            <p:nvPr/>
          </p:nvSpPr>
          <p:spPr bwMode="auto">
            <a:xfrm flipH="1">
              <a:off x="748" y="3191"/>
              <a:ext cx="1" cy="1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55" name="Line 17"/>
            <p:cNvSpPr>
              <a:spLocks noChangeShapeType="1"/>
            </p:cNvSpPr>
            <p:nvPr/>
          </p:nvSpPr>
          <p:spPr bwMode="auto">
            <a:xfrm>
              <a:off x="884" y="3191"/>
              <a:ext cx="0" cy="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56" name="Line 18"/>
            <p:cNvSpPr>
              <a:spLocks noChangeShapeType="1"/>
            </p:cNvSpPr>
            <p:nvPr/>
          </p:nvSpPr>
          <p:spPr bwMode="auto">
            <a:xfrm>
              <a:off x="1202" y="3191"/>
              <a:ext cx="0" cy="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57" name="Line 19"/>
            <p:cNvSpPr>
              <a:spLocks noChangeShapeType="1"/>
            </p:cNvSpPr>
            <p:nvPr/>
          </p:nvSpPr>
          <p:spPr bwMode="auto">
            <a:xfrm>
              <a:off x="1398" y="3191"/>
              <a:ext cx="0" cy="1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58" name="Line 20"/>
            <p:cNvSpPr>
              <a:spLocks noChangeShapeType="1"/>
            </p:cNvSpPr>
            <p:nvPr/>
          </p:nvSpPr>
          <p:spPr bwMode="auto">
            <a:xfrm>
              <a:off x="1565" y="3191"/>
              <a:ext cx="0" cy="1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59" name="Line 21"/>
            <p:cNvSpPr>
              <a:spLocks noChangeShapeType="1"/>
            </p:cNvSpPr>
            <p:nvPr/>
          </p:nvSpPr>
          <p:spPr bwMode="auto">
            <a:xfrm>
              <a:off x="1791" y="3144"/>
              <a:ext cx="0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756" name="Rectangle 22"/>
          <p:cNvSpPr>
            <a:spLocks noChangeArrowheads="1"/>
          </p:cNvSpPr>
          <p:nvPr/>
        </p:nvSpPr>
        <p:spPr bwMode="auto">
          <a:xfrm>
            <a:off x="3084513" y="5689600"/>
            <a:ext cx="274637" cy="85725"/>
          </a:xfrm>
          <a:prstGeom prst="rect">
            <a:avLst/>
          </a:prstGeom>
          <a:solidFill>
            <a:srgbClr val="C0C0C0">
              <a:alpha val="20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CH</a:t>
            </a:r>
          </a:p>
        </p:txBody>
      </p:sp>
      <p:grpSp>
        <p:nvGrpSpPr>
          <p:cNvPr id="31757" name="Group 23"/>
          <p:cNvGrpSpPr>
            <a:grpSpLocks/>
          </p:cNvGrpSpPr>
          <p:nvPr/>
        </p:nvGrpSpPr>
        <p:grpSpPr bwMode="auto">
          <a:xfrm>
            <a:off x="3348038" y="3559175"/>
            <a:ext cx="2098675" cy="2171700"/>
            <a:chOff x="2245" y="1881"/>
            <a:chExt cx="1322" cy="1368"/>
          </a:xfrm>
        </p:grpSpPr>
        <p:sp>
          <p:nvSpPr>
            <p:cNvPr id="31847" name="Line 24"/>
            <p:cNvSpPr>
              <a:spLocks noChangeShapeType="1"/>
            </p:cNvSpPr>
            <p:nvPr/>
          </p:nvSpPr>
          <p:spPr bwMode="auto">
            <a:xfrm>
              <a:off x="2245" y="3249"/>
              <a:ext cx="1225" cy="0"/>
            </a:xfrm>
            <a:prstGeom prst="line">
              <a:avLst/>
            </a:prstGeom>
            <a:noFill/>
            <a:ln w="31750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48" name="Line 25"/>
            <p:cNvSpPr>
              <a:spLocks noChangeShapeType="1"/>
            </p:cNvSpPr>
            <p:nvPr/>
          </p:nvSpPr>
          <p:spPr bwMode="auto">
            <a:xfrm flipV="1">
              <a:off x="3470" y="2205"/>
              <a:ext cx="0" cy="1044"/>
            </a:xfrm>
            <a:prstGeom prst="line">
              <a:avLst/>
            </a:prstGeom>
            <a:noFill/>
            <a:ln w="31750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49" name="Freeform 26"/>
            <p:cNvSpPr>
              <a:spLocks/>
            </p:cNvSpPr>
            <p:nvPr/>
          </p:nvSpPr>
          <p:spPr bwMode="auto">
            <a:xfrm>
              <a:off x="3470" y="2031"/>
              <a:ext cx="97" cy="174"/>
            </a:xfrm>
            <a:custGeom>
              <a:avLst/>
              <a:gdLst>
                <a:gd name="T0" fmla="*/ 0 w 97"/>
                <a:gd name="T1" fmla="*/ 174 h 174"/>
                <a:gd name="T2" fmla="*/ 97 w 97"/>
                <a:gd name="T3" fmla="*/ 0 h 174"/>
                <a:gd name="T4" fmla="*/ 0 60000 65536"/>
                <a:gd name="T5" fmla="*/ 0 60000 65536"/>
                <a:gd name="T6" fmla="*/ 0 w 97"/>
                <a:gd name="T7" fmla="*/ 0 h 174"/>
                <a:gd name="T8" fmla="*/ 97 w 97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" h="174">
                  <a:moveTo>
                    <a:pt x="0" y="174"/>
                  </a:moveTo>
                  <a:cubicBezTo>
                    <a:pt x="40" y="101"/>
                    <a:pt x="81" y="29"/>
                    <a:pt x="97" y="0"/>
                  </a:cubicBezTo>
                </a:path>
              </a:pathLst>
            </a:custGeom>
            <a:noFill/>
            <a:ln w="31750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50" name="Line 27"/>
            <p:cNvSpPr>
              <a:spLocks noChangeShapeType="1"/>
            </p:cNvSpPr>
            <p:nvPr/>
          </p:nvSpPr>
          <p:spPr bwMode="auto">
            <a:xfrm flipV="1">
              <a:off x="3566" y="1882"/>
              <a:ext cx="0" cy="152"/>
            </a:xfrm>
            <a:prstGeom prst="line">
              <a:avLst/>
            </a:prstGeom>
            <a:noFill/>
            <a:ln w="31750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51" name="Line 28"/>
            <p:cNvSpPr>
              <a:spLocks noChangeShapeType="1"/>
            </p:cNvSpPr>
            <p:nvPr/>
          </p:nvSpPr>
          <p:spPr bwMode="auto">
            <a:xfrm flipH="1">
              <a:off x="3384" y="1881"/>
              <a:ext cx="180" cy="0"/>
            </a:xfrm>
            <a:prstGeom prst="line">
              <a:avLst/>
            </a:prstGeom>
            <a:noFill/>
            <a:ln w="31750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758" name="Rectangle 29"/>
          <p:cNvSpPr>
            <a:spLocks noChangeArrowheads="1"/>
          </p:cNvSpPr>
          <p:nvPr/>
        </p:nvSpPr>
        <p:spPr bwMode="auto">
          <a:xfrm>
            <a:off x="1476375" y="2478088"/>
            <a:ext cx="1389063" cy="373062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20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1759" name="Rectangle 30"/>
          <p:cNvSpPr>
            <a:spLocks noChangeArrowheads="1"/>
          </p:cNvSpPr>
          <p:nvPr/>
        </p:nvSpPr>
        <p:spPr bwMode="auto">
          <a:xfrm>
            <a:off x="611188" y="2419350"/>
            <a:ext cx="454025" cy="528638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20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31760" name="Group 31"/>
          <p:cNvGrpSpPr>
            <a:grpSpLocks/>
          </p:cNvGrpSpPr>
          <p:nvPr/>
        </p:nvGrpSpPr>
        <p:grpSpPr bwMode="auto">
          <a:xfrm>
            <a:off x="7886700" y="2046288"/>
            <a:ext cx="69850" cy="4406900"/>
            <a:chOff x="5363" y="981"/>
            <a:chExt cx="39" cy="2640"/>
          </a:xfrm>
        </p:grpSpPr>
        <p:sp>
          <p:nvSpPr>
            <p:cNvPr id="31845" name="Line 32"/>
            <p:cNvSpPr>
              <a:spLocks noChangeShapeType="1"/>
            </p:cNvSpPr>
            <p:nvPr/>
          </p:nvSpPr>
          <p:spPr bwMode="auto">
            <a:xfrm>
              <a:off x="5363" y="981"/>
              <a:ext cx="11" cy="26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31846" name="Line 33"/>
            <p:cNvSpPr>
              <a:spLocks noChangeShapeType="1"/>
            </p:cNvSpPr>
            <p:nvPr/>
          </p:nvSpPr>
          <p:spPr bwMode="auto">
            <a:xfrm>
              <a:off x="5389" y="981"/>
              <a:ext cx="13" cy="26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761" name="Line 34"/>
          <p:cNvSpPr>
            <a:spLocks noChangeShapeType="1"/>
          </p:cNvSpPr>
          <p:nvPr/>
        </p:nvSpPr>
        <p:spPr bwMode="auto">
          <a:xfrm>
            <a:off x="2940050" y="2157413"/>
            <a:ext cx="13239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62" name="Line 35"/>
          <p:cNvSpPr>
            <a:spLocks noChangeShapeType="1"/>
          </p:cNvSpPr>
          <p:nvPr/>
        </p:nvSpPr>
        <p:spPr bwMode="auto">
          <a:xfrm>
            <a:off x="4992688" y="2157413"/>
            <a:ext cx="211772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63" name="Line 36"/>
          <p:cNvSpPr>
            <a:spLocks noChangeShapeType="1"/>
          </p:cNvSpPr>
          <p:nvPr/>
        </p:nvSpPr>
        <p:spPr bwMode="auto">
          <a:xfrm>
            <a:off x="1395413" y="3646488"/>
            <a:ext cx="0" cy="7762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64" name="Line 37"/>
          <p:cNvSpPr>
            <a:spLocks noChangeShapeType="1"/>
          </p:cNvSpPr>
          <p:nvPr/>
        </p:nvSpPr>
        <p:spPr bwMode="auto">
          <a:xfrm flipH="1">
            <a:off x="2741613" y="2436813"/>
            <a:ext cx="35750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65" name="Freeform 38"/>
          <p:cNvSpPr>
            <a:spLocks/>
          </p:cNvSpPr>
          <p:nvPr/>
        </p:nvSpPr>
        <p:spPr bwMode="auto">
          <a:xfrm>
            <a:off x="1731963" y="2144713"/>
            <a:ext cx="1208087" cy="814387"/>
          </a:xfrm>
          <a:custGeom>
            <a:avLst/>
            <a:gdLst>
              <a:gd name="T0" fmla="*/ 2147483646 w 827"/>
              <a:gd name="T1" fmla="*/ 2147483646 h 497"/>
              <a:gd name="T2" fmla="*/ 2147483646 w 827"/>
              <a:gd name="T3" fmla="*/ 2147483646 h 497"/>
              <a:gd name="T4" fmla="*/ 2147483646 w 827"/>
              <a:gd name="T5" fmla="*/ 2147483646 h 497"/>
              <a:gd name="T6" fmla="*/ 2147483646 w 827"/>
              <a:gd name="T7" fmla="*/ 2147483646 h 497"/>
              <a:gd name="T8" fmla="*/ 0 w 827"/>
              <a:gd name="T9" fmla="*/ 2147483646 h 4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7"/>
              <a:gd name="T16" fmla="*/ 0 h 497"/>
              <a:gd name="T17" fmla="*/ 827 w 827"/>
              <a:gd name="T18" fmla="*/ 497 h 4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7" h="497">
                <a:moveTo>
                  <a:pt x="827" y="8"/>
                </a:moveTo>
                <a:cubicBezTo>
                  <a:pt x="764" y="4"/>
                  <a:pt x="702" y="0"/>
                  <a:pt x="646" y="8"/>
                </a:cubicBezTo>
                <a:cubicBezTo>
                  <a:pt x="590" y="16"/>
                  <a:pt x="546" y="27"/>
                  <a:pt x="493" y="56"/>
                </a:cubicBezTo>
                <a:cubicBezTo>
                  <a:pt x="440" y="85"/>
                  <a:pt x="410" y="111"/>
                  <a:pt x="328" y="184"/>
                </a:cubicBezTo>
                <a:cubicBezTo>
                  <a:pt x="246" y="257"/>
                  <a:pt x="123" y="377"/>
                  <a:pt x="0" y="497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66" name="Freeform 41"/>
          <p:cNvSpPr>
            <a:spLocks/>
          </p:cNvSpPr>
          <p:nvPr/>
        </p:nvSpPr>
        <p:spPr bwMode="auto">
          <a:xfrm>
            <a:off x="6305550" y="2143125"/>
            <a:ext cx="1238250" cy="746125"/>
          </a:xfrm>
          <a:custGeom>
            <a:avLst/>
            <a:gdLst>
              <a:gd name="T0" fmla="*/ 2147483646 w 848"/>
              <a:gd name="T1" fmla="*/ 2147483646 h 455"/>
              <a:gd name="T2" fmla="*/ 2147483646 w 848"/>
              <a:gd name="T3" fmla="*/ 2147483646 h 455"/>
              <a:gd name="T4" fmla="*/ 2147483646 w 848"/>
              <a:gd name="T5" fmla="*/ 2147483646 h 455"/>
              <a:gd name="T6" fmla="*/ 2147483646 w 848"/>
              <a:gd name="T7" fmla="*/ 2147483646 h 455"/>
              <a:gd name="T8" fmla="*/ 2147483646 w 848"/>
              <a:gd name="T9" fmla="*/ 2147483646 h 455"/>
              <a:gd name="T10" fmla="*/ 2147483646 w 848"/>
              <a:gd name="T11" fmla="*/ 2147483646 h 455"/>
              <a:gd name="T12" fmla="*/ 2147483646 w 848"/>
              <a:gd name="T13" fmla="*/ 2147483646 h 455"/>
              <a:gd name="T14" fmla="*/ 2147483646 w 848"/>
              <a:gd name="T15" fmla="*/ 2147483646 h 455"/>
              <a:gd name="T16" fmla="*/ 2147483646 w 848"/>
              <a:gd name="T17" fmla="*/ 2147483646 h 455"/>
              <a:gd name="T18" fmla="*/ 2147483646 w 848"/>
              <a:gd name="T19" fmla="*/ 2147483646 h 455"/>
              <a:gd name="T20" fmla="*/ 2147483646 w 848"/>
              <a:gd name="T21" fmla="*/ 2147483646 h 455"/>
              <a:gd name="T22" fmla="*/ 0 w 848"/>
              <a:gd name="T23" fmla="*/ 2147483646 h 4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48"/>
              <a:gd name="T37" fmla="*/ 0 h 455"/>
              <a:gd name="T38" fmla="*/ 848 w 848"/>
              <a:gd name="T39" fmla="*/ 455 h 4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48" h="455">
                <a:moveTo>
                  <a:pt x="458" y="10"/>
                </a:moveTo>
                <a:cubicBezTo>
                  <a:pt x="523" y="5"/>
                  <a:pt x="589" y="0"/>
                  <a:pt x="640" y="10"/>
                </a:cubicBezTo>
                <a:cubicBezTo>
                  <a:pt x="691" y="20"/>
                  <a:pt x="731" y="38"/>
                  <a:pt x="764" y="69"/>
                </a:cubicBezTo>
                <a:cubicBezTo>
                  <a:pt x="797" y="100"/>
                  <a:pt x="826" y="153"/>
                  <a:pt x="837" y="195"/>
                </a:cubicBezTo>
                <a:cubicBezTo>
                  <a:pt x="848" y="237"/>
                  <a:pt x="847" y="283"/>
                  <a:pt x="828" y="321"/>
                </a:cubicBezTo>
                <a:cubicBezTo>
                  <a:pt x="809" y="359"/>
                  <a:pt x="759" y="402"/>
                  <a:pt x="722" y="424"/>
                </a:cubicBezTo>
                <a:cubicBezTo>
                  <a:pt x="685" y="446"/>
                  <a:pt x="645" y="453"/>
                  <a:pt x="606" y="454"/>
                </a:cubicBezTo>
                <a:cubicBezTo>
                  <a:pt x="567" y="455"/>
                  <a:pt x="529" y="455"/>
                  <a:pt x="485" y="430"/>
                </a:cubicBezTo>
                <a:cubicBezTo>
                  <a:pt x="441" y="405"/>
                  <a:pt x="382" y="337"/>
                  <a:pt x="339" y="304"/>
                </a:cubicBezTo>
                <a:cubicBezTo>
                  <a:pt x="296" y="271"/>
                  <a:pt x="265" y="249"/>
                  <a:pt x="228" y="229"/>
                </a:cubicBezTo>
                <a:cubicBezTo>
                  <a:pt x="191" y="209"/>
                  <a:pt x="158" y="194"/>
                  <a:pt x="120" y="186"/>
                </a:cubicBezTo>
                <a:cubicBezTo>
                  <a:pt x="82" y="178"/>
                  <a:pt x="41" y="179"/>
                  <a:pt x="0" y="18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67" name="Freeform 43"/>
          <p:cNvSpPr>
            <a:spLocks/>
          </p:cNvSpPr>
          <p:nvPr/>
        </p:nvSpPr>
        <p:spPr bwMode="auto">
          <a:xfrm>
            <a:off x="2555875" y="5407025"/>
            <a:ext cx="885825" cy="747713"/>
          </a:xfrm>
          <a:custGeom>
            <a:avLst/>
            <a:gdLst>
              <a:gd name="T0" fmla="*/ 0 w 558"/>
              <a:gd name="T1" fmla="*/ 2147483646 h 471"/>
              <a:gd name="T2" fmla="*/ 2147483646 w 558"/>
              <a:gd name="T3" fmla="*/ 2147483646 h 471"/>
              <a:gd name="T4" fmla="*/ 2147483646 w 558"/>
              <a:gd name="T5" fmla="*/ 2147483646 h 471"/>
              <a:gd name="T6" fmla="*/ 2147483646 w 558"/>
              <a:gd name="T7" fmla="*/ 2147483646 h 471"/>
              <a:gd name="T8" fmla="*/ 2147483646 w 558"/>
              <a:gd name="T9" fmla="*/ 2147483646 h 471"/>
              <a:gd name="T10" fmla="*/ 2147483646 w 558"/>
              <a:gd name="T11" fmla="*/ 2147483646 h 471"/>
              <a:gd name="T12" fmla="*/ 2147483646 w 558"/>
              <a:gd name="T13" fmla="*/ 2147483646 h 471"/>
              <a:gd name="T14" fmla="*/ 2147483646 w 558"/>
              <a:gd name="T15" fmla="*/ 2147483646 h 471"/>
              <a:gd name="T16" fmla="*/ 2147483646 w 558"/>
              <a:gd name="T17" fmla="*/ 2147483646 h 471"/>
              <a:gd name="T18" fmla="*/ 2147483646 w 558"/>
              <a:gd name="T19" fmla="*/ 2147483646 h 471"/>
              <a:gd name="T20" fmla="*/ 2147483646 w 558"/>
              <a:gd name="T21" fmla="*/ 2147483646 h 47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58"/>
              <a:gd name="T34" fmla="*/ 0 h 471"/>
              <a:gd name="T35" fmla="*/ 558 w 558"/>
              <a:gd name="T36" fmla="*/ 471 h 47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58" h="471">
                <a:moveTo>
                  <a:pt x="0" y="469"/>
                </a:moveTo>
                <a:cubicBezTo>
                  <a:pt x="19" y="470"/>
                  <a:pt x="39" y="471"/>
                  <a:pt x="70" y="450"/>
                </a:cubicBezTo>
                <a:cubicBezTo>
                  <a:pt x="101" y="429"/>
                  <a:pt x="145" y="393"/>
                  <a:pt x="184" y="340"/>
                </a:cubicBezTo>
                <a:cubicBezTo>
                  <a:pt x="223" y="287"/>
                  <a:pt x="267" y="186"/>
                  <a:pt x="304" y="134"/>
                </a:cubicBezTo>
                <a:cubicBezTo>
                  <a:pt x="341" y="82"/>
                  <a:pt x="374" y="48"/>
                  <a:pt x="406" y="26"/>
                </a:cubicBezTo>
                <a:cubicBezTo>
                  <a:pt x="438" y="4"/>
                  <a:pt x="474" y="0"/>
                  <a:pt x="498" y="2"/>
                </a:cubicBezTo>
                <a:cubicBezTo>
                  <a:pt x="522" y="4"/>
                  <a:pt x="538" y="17"/>
                  <a:pt x="548" y="36"/>
                </a:cubicBezTo>
                <a:cubicBezTo>
                  <a:pt x="558" y="55"/>
                  <a:pt x="556" y="93"/>
                  <a:pt x="556" y="114"/>
                </a:cubicBezTo>
                <a:cubicBezTo>
                  <a:pt x="556" y="135"/>
                  <a:pt x="550" y="144"/>
                  <a:pt x="546" y="160"/>
                </a:cubicBezTo>
                <a:cubicBezTo>
                  <a:pt x="542" y="176"/>
                  <a:pt x="539" y="195"/>
                  <a:pt x="532" y="212"/>
                </a:cubicBezTo>
                <a:cubicBezTo>
                  <a:pt x="525" y="229"/>
                  <a:pt x="514" y="246"/>
                  <a:pt x="504" y="2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1357313" y="4422775"/>
            <a:ext cx="71437" cy="288925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50000">
                <a:schemeClr val="bg1"/>
              </a:gs>
              <a:gs pos="100000">
                <a:srgbClr val="0000CC"/>
              </a:gs>
            </a:gsLst>
            <a:lin ang="0" scaled="1"/>
          </a:gra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ja-JP" altLang="en-US" sz="120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1763713" y="4422775"/>
            <a:ext cx="71437" cy="288925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50000">
                <a:schemeClr val="bg1"/>
              </a:gs>
              <a:gs pos="100000">
                <a:srgbClr val="0000CC"/>
              </a:gs>
            </a:gsLst>
            <a:lin ang="0" scaled="1"/>
          </a:gra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ja-JP" altLang="en-US" sz="120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grpSp>
        <p:nvGrpSpPr>
          <p:cNvPr id="31770" name="Group 48"/>
          <p:cNvGrpSpPr>
            <a:grpSpLocks/>
          </p:cNvGrpSpPr>
          <p:nvPr/>
        </p:nvGrpSpPr>
        <p:grpSpPr bwMode="auto">
          <a:xfrm>
            <a:off x="788988" y="4929188"/>
            <a:ext cx="2535237" cy="1293812"/>
            <a:chOff x="633" y="2751"/>
            <a:chExt cx="1597" cy="815"/>
          </a:xfrm>
        </p:grpSpPr>
        <p:grpSp>
          <p:nvGrpSpPr>
            <p:cNvPr id="31802" name="Group 49"/>
            <p:cNvGrpSpPr>
              <a:grpSpLocks/>
            </p:cNvGrpSpPr>
            <p:nvPr/>
          </p:nvGrpSpPr>
          <p:grpSpPr bwMode="auto">
            <a:xfrm>
              <a:off x="916" y="2930"/>
              <a:ext cx="124" cy="128"/>
              <a:chOff x="916" y="2930"/>
              <a:chExt cx="124" cy="128"/>
            </a:xfrm>
          </p:grpSpPr>
          <p:sp>
            <p:nvSpPr>
              <p:cNvPr id="31842" name="Freeform 50"/>
              <p:cNvSpPr>
                <a:spLocks/>
              </p:cNvSpPr>
              <p:nvPr/>
            </p:nvSpPr>
            <p:spPr bwMode="auto">
              <a:xfrm>
                <a:off x="916" y="2930"/>
                <a:ext cx="44" cy="125"/>
              </a:xfrm>
              <a:custGeom>
                <a:avLst/>
                <a:gdLst>
                  <a:gd name="T0" fmla="*/ 302 w 31"/>
                  <a:gd name="T1" fmla="*/ 42 h 137"/>
                  <a:gd name="T2" fmla="*/ 302 w 31"/>
                  <a:gd name="T3" fmla="*/ 21 h 137"/>
                  <a:gd name="T4" fmla="*/ 2051 w 31"/>
                  <a:gd name="T5" fmla="*/ 12 h 137"/>
                  <a:gd name="T6" fmla="*/ 2911 w 31"/>
                  <a:gd name="T7" fmla="*/ 0 h 1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137"/>
                  <a:gd name="T14" fmla="*/ 31 w 31"/>
                  <a:gd name="T15" fmla="*/ 137 h 1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137">
                    <a:moveTo>
                      <a:pt x="3" y="137"/>
                    </a:moveTo>
                    <a:cubicBezTo>
                      <a:pt x="1" y="110"/>
                      <a:pt x="0" y="84"/>
                      <a:pt x="3" y="67"/>
                    </a:cubicBezTo>
                    <a:cubicBezTo>
                      <a:pt x="6" y="50"/>
                      <a:pt x="17" y="47"/>
                      <a:pt x="22" y="36"/>
                    </a:cubicBezTo>
                    <a:cubicBezTo>
                      <a:pt x="27" y="25"/>
                      <a:pt x="29" y="12"/>
                      <a:pt x="31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43" name="Freeform 51"/>
              <p:cNvSpPr>
                <a:spLocks/>
              </p:cNvSpPr>
              <p:nvPr/>
            </p:nvSpPr>
            <p:spPr bwMode="auto">
              <a:xfrm>
                <a:off x="958" y="2930"/>
                <a:ext cx="44" cy="125"/>
              </a:xfrm>
              <a:custGeom>
                <a:avLst/>
                <a:gdLst>
                  <a:gd name="T0" fmla="*/ 302 w 31"/>
                  <a:gd name="T1" fmla="*/ 42 h 137"/>
                  <a:gd name="T2" fmla="*/ 302 w 31"/>
                  <a:gd name="T3" fmla="*/ 21 h 137"/>
                  <a:gd name="T4" fmla="*/ 2051 w 31"/>
                  <a:gd name="T5" fmla="*/ 12 h 137"/>
                  <a:gd name="T6" fmla="*/ 2911 w 31"/>
                  <a:gd name="T7" fmla="*/ 0 h 1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137"/>
                  <a:gd name="T14" fmla="*/ 31 w 31"/>
                  <a:gd name="T15" fmla="*/ 137 h 1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137">
                    <a:moveTo>
                      <a:pt x="3" y="137"/>
                    </a:moveTo>
                    <a:cubicBezTo>
                      <a:pt x="1" y="110"/>
                      <a:pt x="0" y="84"/>
                      <a:pt x="3" y="67"/>
                    </a:cubicBezTo>
                    <a:cubicBezTo>
                      <a:pt x="6" y="50"/>
                      <a:pt x="17" y="47"/>
                      <a:pt x="22" y="36"/>
                    </a:cubicBezTo>
                    <a:cubicBezTo>
                      <a:pt x="27" y="25"/>
                      <a:pt x="29" y="12"/>
                      <a:pt x="31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44" name="Freeform 52"/>
              <p:cNvSpPr>
                <a:spLocks/>
              </p:cNvSpPr>
              <p:nvPr/>
            </p:nvSpPr>
            <p:spPr bwMode="auto">
              <a:xfrm>
                <a:off x="996" y="2933"/>
                <a:ext cx="44" cy="125"/>
              </a:xfrm>
              <a:custGeom>
                <a:avLst/>
                <a:gdLst>
                  <a:gd name="T0" fmla="*/ 302 w 31"/>
                  <a:gd name="T1" fmla="*/ 42 h 137"/>
                  <a:gd name="T2" fmla="*/ 302 w 31"/>
                  <a:gd name="T3" fmla="*/ 21 h 137"/>
                  <a:gd name="T4" fmla="*/ 2051 w 31"/>
                  <a:gd name="T5" fmla="*/ 12 h 137"/>
                  <a:gd name="T6" fmla="*/ 2911 w 31"/>
                  <a:gd name="T7" fmla="*/ 0 h 1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137"/>
                  <a:gd name="T14" fmla="*/ 31 w 31"/>
                  <a:gd name="T15" fmla="*/ 137 h 1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137">
                    <a:moveTo>
                      <a:pt x="3" y="137"/>
                    </a:moveTo>
                    <a:cubicBezTo>
                      <a:pt x="1" y="110"/>
                      <a:pt x="0" y="84"/>
                      <a:pt x="3" y="67"/>
                    </a:cubicBezTo>
                    <a:cubicBezTo>
                      <a:pt x="6" y="50"/>
                      <a:pt x="17" y="47"/>
                      <a:pt x="22" y="36"/>
                    </a:cubicBezTo>
                    <a:cubicBezTo>
                      <a:pt x="27" y="25"/>
                      <a:pt x="29" y="12"/>
                      <a:pt x="31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803" name="Group 53"/>
            <p:cNvGrpSpPr>
              <a:grpSpLocks/>
            </p:cNvGrpSpPr>
            <p:nvPr/>
          </p:nvGrpSpPr>
          <p:grpSpPr bwMode="auto">
            <a:xfrm>
              <a:off x="1220" y="2927"/>
              <a:ext cx="116" cy="122"/>
              <a:chOff x="1220" y="2927"/>
              <a:chExt cx="116" cy="122"/>
            </a:xfrm>
          </p:grpSpPr>
          <p:sp>
            <p:nvSpPr>
              <p:cNvPr id="31839" name="Freeform 54"/>
              <p:cNvSpPr>
                <a:spLocks/>
              </p:cNvSpPr>
              <p:nvPr/>
            </p:nvSpPr>
            <p:spPr bwMode="auto">
              <a:xfrm>
                <a:off x="1262" y="2927"/>
                <a:ext cx="44" cy="122"/>
              </a:xfrm>
              <a:custGeom>
                <a:avLst/>
                <a:gdLst>
                  <a:gd name="T0" fmla="*/ 640 w 35"/>
                  <a:gd name="T1" fmla="*/ 43 h 133"/>
                  <a:gd name="T2" fmla="*/ 640 w 35"/>
                  <a:gd name="T3" fmla="*/ 28 h 133"/>
                  <a:gd name="T4" fmla="*/ 430 w 35"/>
                  <a:gd name="T5" fmla="*/ 26 h 133"/>
                  <a:gd name="T6" fmla="*/ 1 w 35"/>
                  <a:gd name="T7" fmla="*/ 20 h 133"/>
                  <a:gd name="T8" fmla="*/ 308 w 35"/>
                  <a:gd name="T9" fmla="*/ 0 h 1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33"/>
                  <a:gd name="T17" fmla="*/ 35 w 35"/>
                  <a:gd name="T18" fmla="*/ 133 h 1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33">
                    <a:moveTo>
                      <a:pt x="33" y="133"/>
                    </a:moveTo>
                    <a:cubicBezTo>
                      <a:pt x="34" y="115"/>
                      <a:pt x="35" y="97"/>
                      <a:pt x="33" y="88"/>
                    </a:cubicBezTo>
                    <a:cubicBezTo>
                      <a:pt x="31" y="79"/>
                      <a:pt x="27" y="86"/>
                      <a:pt x="22" y="81"/>
                    </a:cubicBezTo>
                    <a:cubicBezTo>
                      <a:pt x="17" y="76"/>
                      <a:pt x="2" y="72"/>
                      <a:pt x="1" y="59"/>
                    </a:cubicBezTo>
                    <a:cubicBezTo>
                      <a:pt x="0" y="46"/>
                      <a:pt x="8" y="23"/>
                      <a:pt x="1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40" name="Freeform 55"/>
              <p:cNvSpPr>
                <a:spLocks/>
              </p:cNvSpPr>
              <p:nvPr/>
            </p:nvSpPr>
            <p:spPr bwMode="auto">
              <a:xfrm>
                <a:off x="1220" y="2934"/>
                <a:ext cx="35" cy="110"/>
              </a:xfrm>
              <a:custGeom>
                <a:avLst/>
                <a:gdLst>
                  <a:gd name="T0" fmla="*/ 33 w 35"/>
                  <a:gd name="T1" fmla="*/ 12 h 133"/>
                  <a:gd name="T2" fmla="*/ 33 w 35"/>
                  <a:gd name="T3" fmla="*/ 7 h 133"/>
                  <a:gd name="T4" fmla="*/ 22 w 35"/>
                  <a:gd name="T5" fmla="*/ 7 h 133"/>
                  <a:gd name="T6" fmla="*/ 1 w 35"/>
                  <a:gd name="T7" fmla="*/ 5 h 133"/>
                  <a:gd name="T8" fmla="*/ 16 w 35"/>
                  <a:gd name="T9" fmla="*/ 0 h 1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33"/>
                  <a:gd name="T17" fmla="*/ 35 w 35"/>
                  <a:gd name="T18" fmla="*/ 133 h 1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33">
                    <a:moveTo>
                      <a:pt x="33" y="133"/>
                    </a:moveTo>
                    <a:cubicBezTo>
                      <a:pt x="34" y="115"/>
                      <a:pt x="35" y="97"/>
                      <a:pt x="33" y="88"/>
                    </a:cubicBezTo>
                    <a:cubicBezTo>
                      <a:pt x="31" y="79"/>
                      <a:pt x="27" y="86"/>
                      <a:pt x="22" y="81"/>
                    </a:cubicBezTo>
                    <a:cubicBezTo>
                      <a:pt x="17" y="76"/>
                      <a:pt x="2" y="72"/>
                      <a:pt x="1" y="59"/>
                    </a:cubicBezTo>
                    <a:cubicBezTo>
                      <a:pt x="0" y="46"/>
                      <a:pt x="8" y="23"/>
                      <a:pt x="1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41" name="Freeform 56"/>
              <p:cNvSpPr>
                <a:spLocks/>
              </p:cNvSpPr>
              <p:nvPr/>
            </p:nvSpPr>
            <p:spPr bwMode="auto">
              <a:xfrm>
                <a:off x="1301" y="2932"/>
                <a:ext cx="35" cy="110"/>
              </a:xfrm>
              <a:custGeom>
                <a:avLst/>
                <a:gdLst>
                  <a:gd name="T0" fmla="*/ 33 w 35"/>
                  <a:gd name="T1" fmla="*/ 12 h 133"/>
                  <a:gd name="T2" fmla="*/ 33 w 35"/>
                  <a:gd name="T3" fmla="*/ 7 h 133"/>
                  <a:gd name="T4" fmla="*/ 22 w 35"/>
                  <a:gd name="T5" fmla="*/ 7 h 133"/>
                  <a:gd name="T6" fmla="*/ 1 w 35"/>
                  <a:gd name="T7" fmla="*/ 5 h 133"/>
                  <a:gd name="T8" fmla="*/ 16 w 35"/>
                  <a:gd name="T9" fmla="*/ 0 h 1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33"/>
                  <a:gd name="T17" fmla="*/ 35 w 35"/>
                  <a:gd name="T18" fmla="*/ 133 h 1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33">
                    <a:moveTo>
                      <a:pt x="33" y="133"/>
                    </a:moveTo>
                    <a:cubicBezTo>
                      <a:pt x="34" y="115"/>
                      <a:pt x="35" y="97"/>
                      <a:pt x="33" y="88"/>
                    </a:cubicBezTo>
                    <a:cubicBezTo>
                      <a:pt x="31" y="79"/>
                      <a:pt x="27" y="86"/>
                      <a:pt x="22" y="81"/>
                    </a:cubicBezTo>
                    <a:cubicBezTo>
                      <a:pt x="17" y="76"/>
                      <a:pt x="2" y="72"/>
                      <a:pt x="1" y="59"/>
                    </a:cubicBezTo>
                    <a:cubicBezTo>
                      <a:pt x="0" y="46"/>
                      <a:pt x="8" y="23"/>
                      <a:pt x="1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804" name="Group 57"/>
            <p:cNvGrpSpPr>
              <a:grpSpLocks/>
            </p:cNvGrpSpPr>
            <p:nvPr/>
          </p:nvGrpSpPr>
          <p:grpSpPr bwMode="auto">
            <a:xfrm>
              <a:off x="633" y="3095"/>
              <a:ext cx="1597" cy="471"/>
              <a:chOff x="633" y="3095"/>
              <a:chExt cx="1597" cy="471"/>
            </a:xfrm>
          </p:grpSpPr>
          <p:sp>
            <p:nvSpPr>
              <p:cNvPr id="31813" name="Line 58"/>
              <p:cNvSpPr>
                <a:spLocks noChangeShapeType="1"/>
              </p:cNvSpPr>
              <p:nvPr/>
            </p:nvSpPr>
            <p:spPr bwMode="auto">
              <a:xfrm>
                <a:off x="899" y="3113"/>
                <a:ext cx="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14" name="Line 59"/>
              <p:cNvSpPr>
                <a:spLocks noChangeShapeType="1"/>
              </p:cNvSpPr>
              <p:nvPr/>
            </p:nvSpPr>
            <p:spPr bwMode="auto">
              <a:xfrm>
                <a:off x="952" y="3113"/>
                <a:ext cx="0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15" name="Line 60"/>
              <p:cNvSpPr>
                <a:spLocks noChangeShapeType="1"/>
              </p:cNvSpPr>
              <p:nvPr/>
            </p:nvSpPr>
            <p:spPr bwMode="auto">
              <a:xfrm>
                <a:off x="1005" y="3113"/>
                <a:ext cx="0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16" name="Line 61"/>
              <p:cNvSpPr>
                <a:spLocks noChangeShapeType="1"/>
              </p:cNvSpPr>
              <p:nvPr/>
            </p:nvSpPr>
            <p:spPr bwMode="auto">
              <a:xfrm>
                <a:off x="1261" y="3103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17" name="Line 62"/>
              <p:cNvSpPr>
                <a:spLocks noChangeShapeType="1"/>
              </p:cNvSpPr>
              <p:nvPr/>
            </p:nvSpPr>
            <p:spPr bwMode="auto">
              <a:xfrm>
                <a:off x="1319" y="3108"/>
                <a:ext cx="0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18" name="Line 63"/>
              <p:cNvSpPr>
                <a:spLocks noChangeShapeType="1"/>
              </p:cNvSpPr>
              <p:nvPr/>
            </p:nvSpPr>
            <p:spPr bwMode="auto">
              <a:xfrm>
                <a:off x="1370" y="310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19" name="Line 64"/>
              <p:cNvSpPr>
                <a:spLocks noChangeShapeType="1"/>
              </p:cNvSpPr>
              <p:nvPr/>
            </p:nvSpPr>
            <p:spPr bwMode="auto">
              <a:xfrm>
                <a:off x="748" y="3203"/>
                <a:ext cx="8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0" name="Line 65"/>
              <p:cNvSpPr>
                <a:spLocks noChangeShapeType="1"/>
              </p:cNvSpPr>
              <p:nvPr/>
            </p:nvSpPr>
            <p:spPr bwMode="auto">
              <a:xfrm>
                <a:off x="748" y="3273"/>
                <a:ext cx="8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1" name="Line 66"/>
              <p:cNvSpPr>
                <a:spLocks noChangeShapeType="1"/>
              </p:cNvSpPr>
              <p:nvPr/>
            </p:nvSpPr>
            <p:spPr bwMode="auto">
              <a:xfrm>
                <a:off x="748" y="3339"/>
                <a:ext cx="8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2" name="Freeform 67"/>
              <p:cNvSpPr>
                <a:spLocks/>
              </p:cNvSpPr>
              <p:nvPr/>
            </p:nvSpPr>
            <p:spPr bwMode="auto">
              <a:xfrm>
                <a:off x="1565" y="3151"/>
                <a:ext cx="226" cy="59"/>
              </a:xfrm>
              <a:custGeom>
                <a:avLst/>
                <a:gdLst>
                  <a:gd name="T0" fmla="*/ 0 w 226"/>
                  <a:gd name="T1" fmla="*/ 52 h 59"/>
                  <a:gd name="T2" fmla="*/ 90 w 226"/>
                  <a:gd name="T3" fmla="*/ 52 h 59"/>
                  <a:gd name="T4" fmla="*/ 136 w 226"/>
                  <a:gd name="T5" fmla="*/ 7 h 59"/>
                  <a:gd name="T6" fmla="*/ 226 w 226"/>
                  <a:gd name="T7" fmla="*/ 7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6"/>
                  <a:gd name="T13" fmla="*/ 0 h 59"/>
                  <a:gd name="T14" fmla="*/ 226 w 226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6" h="59">
                    <a:moveTo>
                      <a:pt x="0" y="52"/>
                    </a:moveTo>
                    <a:cubicBezTo>
                      <a:pt x="33" y="55"/>
                      <a:pt x="67" y="59"/>
                      <a:pt x="90" y="52"/>
                    </a:cubicBezTo>
                    <a:cubicBezTo>
                      <a:pt x="113" y="45"/>
                      <a:pt x="113" y="14"/>
                      <a:pt x="136" y="7"/>
                    </a:cubicBezTo>
                    <a:cubicBezTo>
                      <a:pt x="159" y="0"/>
                      <a:pt x="192" y="3"/>
                      <a:pt x="226" y="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3" name="Freeform 68"/>
              <p:cNvSpPr>
                <a:spLocks/>
              </p:cNvSpPr>
              <p:nvPr/>
            </p:nvSpPr>
            <p:spPr bwMode="auto">
              <a:xfrm>
                <a:off x="1565" y="3203"/>
                <a:ext cx="226" cy="59"/>
              </a:xfrm>
              <a:custGeom>
                <a:avLst/>
                <a:gdLst>
                  <a:gd name="T0" fmla="*/ 0 w 226"/>
                  <a:gd name="T1" fmla="*/ 52 h 59"/>
                  <a:gd name="T2" fmla="*/ 90 w 226"/>
                  <a:gd name="T3" fmla="*/ 52 h 59"/>
                  <a:gd name="T4" fmla="*/ 136 w 226"/>
                  <a:gd name="T5" fmla="*/ 7 h 59"/>
                  <a:gd name="T6" fmla="*/ 226 w 226"/>
                  <a:gd name="T7" fmla="*/ 7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6"/>
                  <a:gd name="T13" fmla="*/ 0 h 59"/>
                  <a:gd name="T14" fmla="*/ 226 w 226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6" h="59">
                    <a:moveTo>
                      <a:pt x="0" y="52"/>
                    </a:moveTo>
                    <a:cubicBezTo>
                      <a:pt x="33" y="55"/>
                      <a:pt x="67" y="59"/>
                      <a:pt x="90" y="52"/>
                    </a:cubicBezTo>
                    <a:cubicBezTo>
                      <a:pt x="113" y="45"/>
                      <a:pt x="113" y="14"/>
                      <a:pt x="136" y="7"/>
                    </a:cubicBezTo>
                    <a:cubicBezTo>
                      <a:pt x="159" y="0"/>
                      <a:pt x="192" y="3"/>
                      <a:pt x="226" y="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4" name="Freeform 69"/>
              <p:cNvSpPr>
                <a:spLocks/>
              </p:cNvSpPr>
              <p:nvPr/>
            </p:nvSpPr>
            <p:spPr bwMode="auto">
              <a:xfrm>
                <a:off x="1565" y="3276"/>
                <a:ext cx="226" cy="59"/>
              </a:xfrm>
              <a:custGeom>
                <a:avLst/>
                <a:gdLst>
                  <a:gd name="T0" fmla="*/ 0 w 226"/>
                  <a:gd name="T1" fmla="*/ 52 h 59"/>
                  <a:gd name="T2" fmla="*/ 90 w 226"/>
                  <a:gd name="T3" fmla="*/ 52 h 59"/>
                  <a:gd name="T4" fmla="*/ 136 w 226"/>
                  <a:gd name="T5" fmla="*/ 7 h 59"/>
                  <a:gd name="T6" fmla="*/ 226 w 226"/>
                  <a:gd name="T7" fmla="*/ 7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6"/>
                  <a:gd name="T13" fmla="*/ 0 h 59"/>
                  <a:gd name="T14" fmla="*/ 226 w 226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6" h="59">
                    <a:moveTo>
                      <a:pt x="0" y="52"/>
                    </a:moveTo>
                    <a:cubicBezTo>
                      <a:pt x="33" y="55"/>
                      <a:pt x="67" y="59"/>
                      <a:pt x="90" y="52"/>
                    </a:cubicBezTo>
                    <a:cubicBezTo>
                      <a:pt x="113" y="45"/>
                      <a:pt x="113" y="14"/>
                      <a:pt x="136" y="7"/>
                    </a:cubicBezTo>
                    <a:cubicBezTo>
                      <a:pt x="159" y="0"/>
                      <a:pt x="192" y="3"/>
                      <a:pt x="226" y="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5" name="Freeform 70"/>
              <p:cNvSpPr>
                <a:spLocks/>
              </p:cNvSpPr>
              <p:nvPr/>
            </p:nvSpPr>
            <p:spPr bwMode="auto">
              <a:xfrm>
                <a:off x="1791" y="3095"/>
                <a:ext cx="211" cy="70"/>
              </a:xfrm>
              <a:custGeom>
                <a:avLst/>
                <a:gdLst>
                  <a:gd name="T0" fmla="*/ 0 w 182"/>
                  <a:gd name="T1" fmla="*/ 482 h 59"/>
                  <a:gd name="T2" fmla="*/ 311 w 182"/>
                  <a:gd name="T3" fmla="*/ 482 h 59"/>
                  <a:gd name="T4" fmla="*/ 930 w 182"/>
                  <a:gd name="T5" fmla="*/ 61 h 59"/>
                  <a:gd name="T6" fmla="*/ 1245 w 182"/>
                  <a:gd name="T7" fmla="*/ 61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2"/>
                  <a:gd name="T13" fmla="*/ 0 h 59"/>
                  <a:gd name="T14" fmla="*/ 182 w 182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2" h="59">
                    <a:moveTo>
                      <a:pt x="0" y="52"/>
                    </a:moveTo>
                    <a:cubicBezTo>
                      <a:pt x="11" y="55"/>
                      <a:pt x="23" y="59"/>
                      <a:pt x="46" y="52"/>
                    </a:cubicBezTo>
                    <a:cubicBezTo>
                      <a:pt x="69" y="45"/>
                      <a:pt x="113" y="14"/>
                      <a:pt x="136" y="7"/>
                    </a:cubicBezTo>
                    <a:cubicBezTo>
                      <a:pt x="159" y="0"/>
                      <a:pt x="174" y="7"/>
                      <a:pt x="182" y="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6" name="Freeform 71"/>
              <p:cNvSpPr>
                <a:spLocks/>
              </p:cNvSpPr>
              <p:nvPr/>
            </p:nvSpPr>
            <p:spPr bwMode="auto">
              <a:xfrm>
                <a:off x="1791" y="3151"/>
                <a:ext cx="205" cy="70"/>
              </a:xfrm>
              <a:custGeom>
                <a:avLst/>
                <a:gdLst>
                  <a:gd name="T0" fmla="*/ 0 w 182"/>
                  <a:gd name="T1" fmla="*/ 482 h 59"/>
                  <a:gd name="T2" fmla="*/ 214 w 182"/>
                  <a:gd name="T3" fmla="*/ 482 h 59"/>
                  <a:gd name="T4" fmla="*/ 641 w 182"/>
                  <a:gd name="T5" fmla="*/ 61 h 59"/>
                  <a:gd name="T6" fmla="*/ 856 w 182"/>
                  <a:gd name="T7" fmla="*/ 61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2"/>
                  <a:gd name="T13" fmla="*/ 0 h 59"/>
                  <a:gd name="T14" fmla="*/ 182 w 182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2" h="59">
                    <a:moveTo>
                      <a:pt x="0" y="52"/>
                    </a:moveTo>
                    <a:cubicBezTo>
                      <a:pt x="11" y="55"/>
                      <a:pt x="23" y="59"/>
                      <a:pt x="46" y="52"/>
                    </a:cubicBezTo>
                    <a:cubicBezTo>
                      <a:pt x="69" y="45"/>
                      <a:pt x="113" y="14"/>
                      <a:pt x="136" y="7"/>
                    </a:cubicBezTo>
                    <a:cubicBezTo>
                      <a:pt x="159" y="0"/>
                      <a:pt x="174" y="7"/>
                      <a:pt x="182" y="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7" name="Freeform 72"/>
              <p:cNvSpPr>
                <a:spLocks/>
              </p:cNvSpPr>
              <p:nvPr/>
            </p:nvSpPr>
            <p:spPr bwMode="auto">
              <a:xfrm>
                <a:off x="1791" y="3219"/>
                <a:ext cx="207" cy="59"/>
              </a:xfrm>
              <a:custGeom>
                <a:avLst/>
                <a:gdLst>
                  <a:gd name="T0" fmla="*/ 0 w 182"/>
                  <a:gd name="T1" fmla="*/ 52 h 59"/>
                  <a:gd name="T2" fmla="*/ 239 w 182"/>
                  <a:gd name="T3" fmla="*/ 52 h 59"/>
                  <a:gd name="T4" fmla="*/ 721 w 182"/>
                  <a:gd name="T5" fmla="*/ 7 h 59"/>
                  <a:gd name="T6" fmla="*/ 971 w 182"/>
                  <a:gd name="T7" fmla="*/ 7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2"/>
                  <a:gd name="T13" fmla="*/ 0 h 59"/>
                  <a:gd name="T14" fmla="*/ 182 w 182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2" h="59">
                    <a:moveTo>
                      <a:pt x="0" y="52"/>
                    </a:moveTo>
                    <a:cubicBezTo>
                      <a:pt x="11" y="55"/>
                      <a:pt x="23" y="59"/>
                      <a:pt x="46" y="52"/>
                    </a:cubicBezTo>
                    <a:cubicBezTo>
                      <a:pt x="69" y="45"/>
                      <a:pt x="113" y="14"/>
                      <a:pt x="136" y="7"/>
                    </a:cubicBezTo>
                    <a:cubicBezTo>
                      <a:pt x="159" y="0"/>
                      <a:pt x="174" y="7"/>
                      <a:pt x="182" y="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8" name="Line 73"/>
              <p:cNvSpPr>
                <a:spLocks noChangeShapeType="1"/>
              </p:cNvSpPr>
              <p:nvPr/>
            </p:nvSpPr>
            <p:spPr bwMode="auto">
              <a:xfrm>
                <a:off x="1997" y="3098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29" name="Line 74"/>
              <p:cNvSpPr>
                <a:spLocks noChangeShapeType="1"/>
              </p:cNvSpPr>
              <p:nvPr/>
            </p:nvSpPr>
            <p:spPr bwMode="auto">
              <a:xfrm>
                <a:off x="1988" y="3162"/>
                <a:ext cx="174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30" name="Line 75"/>
              <p:cNvSpPr>
                <a:spLocks noChangeShapeType="1"/>
              </p:cNvSpPr>
              <p:nvPr/>
            </p:nvSpPr>
            <p:spPr bwMode="auto">
              <a:xfrm>
                <a:off x="2165" y="3158"/>
                <a:ext cx="0" cy="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31" name="Line 76"/>
              <p:cNvSpPr>
                <a:spLocks noChangeShapeType="1"/>
              </p:cNvSpPr>
              <p:nvPr/>
            </p:nvSpPr>
            <p:spPr bwMode="auto">
              <a:xfrm>
                <a:off x="2230" y="3113"/>
                <a:ext cx="0" cy="1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32" name="Line 77"/>
              <p:cNvSpPr>
                <a:spLocks noChangeShapeType="1"/>
              </p:cNvSpPr>
              <p:nvPr/>
            </p:nvSpPr>
            <p:spPr bwMode="auto">
              <a:xfrm>
                <a:off x="793" y="3521"/>
                <a:ext cx="9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33" name="Freeform 78"/>
              <p:cNvSpPr>
                <a:spLocks/>
              </p:cNvSpPr>
              <p:nvPr/>
            </p:nvSpPr>
            <p:spPr bwMode="auto">
              <a:xfrm>
                <a:off x="633" y="3271"/>
                <a:ext cx="183" cy="250"/>
              </a:xfrm>
              <a:custGeom>
                <a:avLst/>
                <a:gdLst>
                  <a:gd name="T0" fmla="*/ 914 w 160"/>
                  <a:gd name="T1" fmla="*/ 250 h 250"/>
                  <a:gd name="T2" fmla="*/ 514 w 160"/>
                  <a:gd name="T3" fmla="*/ 230 h 250"/>
                  <a:gd name="T4" fmla="*/ 120 w 160"/>
                  <a:gd name="T5" fmla="*/ 167 h 250"/>
                  <a:gd name="T6" fmla="*/ 33 w 160"/>
                  <a:gd name="T7" fmla="*/ 89 h 250"/>
                  <a:gd name="T8" fmla="*/ 325 w 160"/>
                  <a:gd name="T9" fmla="*/ 14 h 250"/>
                  <a:gd name="T10" fmla="*/ 555 w 160"/>
                  <a:gd name="T11" fmla="*/ 5 h 2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"/>
                  <a:gd name="T19" fmla="*/ 0 h 250"/>
                  <a:gd name="T20" fmla="*/ 160 w 160"/>
                  <a:gd name="T21" fmla="*/ 250 h 2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" h="250">
                    <a:moveTo>
                      <a:pt x="160" y="250"/>
                    </a:moveTo>
                    <a:cubicBezTo>
                      <a:pt x="136" y="247"/>
                      <a:pt x="113" y="244"/>
                      <a:pt x="90" y="230"/>
                    </a:cubicBezTo>
                    <a:cubicBezTo>
                      <a:pt x="67" y="216"/>
                      <a:pt x="35" y="190"/>
                      <a:pt x="21" y="167"/>
                    </a:cubicBezTo>
                    <a:cubicBezTo>
                      <a:pt x="7" y="144"/>
                      <a:pt x="0" y="114"/>
                      <a:pt x="6" y="89"/>
                    </a:cubicBezTo>
                    <a:cubicBezTo>
                      <a:pt x="12" y="64"/>
                      <a:pt x="42" y="28"/>
                      <a:pt x="57" y="14"/>
                    </a:cubicBezTo>
                    <a:cubicBezTo>
                      <a:pt x="72" y="0"/>
                      <a:pt x="84" y="2"/>
                      <a:pt x="96" y="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34" name="Freeform 79"/>
              <p:cNvSpPr>
                <a:spLocks/>
              </p:cNvSpPr>
              <p:nvPr/>
            </p:nvSpPr>
            <p:spPr bwMode="auto">
              <a:xfrm rot="-3062723">
                <a:off x="2000" y="3193"/>
                <a:ext cx="68" cy="75"/>
              </a:xfrm>
              <a:custGeom>
                <a:avLst/>
                <a:gdLst>
                  <a:gd name="T0" fmla="*/ 0 w 79"/>
                  <a:gd name="T1" fmla="*/ 0 h 34"/>
                  <a:gd name="T2" fmla="*/ 7 w 79"/>
                  <a:gd name="T3" fmla="*/ 174293 h 34"/>
                  <a:gd name="T4" fmla="*/ 11 w 79"/>
                  <a:gd name="T5" fmla="*/ 992870 h 34"/>
                  <a:gd name="T6" fmla="*/ 0 60000 65536"/>
                  <a:gd name="T7" fmla="*/ 0 60000 65536"/>
                  <a:gd name="T8" fmla="*/ 0 60000 65536"/>
                  <a:gd name="T9" fmla="*/ 0 w 79"/>
                  <a:gd name="T10" fmla="*/ 0 h 34"/>
                  <a:gd name="T11" fmla="*/ 79 w 79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9" h="34">
                    <a:moveTo>
                      <a:pt x="0" y="0"/>
                    </a:moveTo>
                    <a:cubicBezTo>
                      <a:pt x="17" y="0"/>
                      <a:pt x="35" y="0"/>
                      <a:pt x="48" y="6"/>
                    </a:cubicBezTo>
                    <a:cubicBezTo>
                      <a:pt x="61" y="12"/>
                      <a:pt x="70" y="23"/>
                      <a:pt x="79" y="3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35" name="Line 80"/>
              <p:cNvSpPr>
                <a:spLocks noChangeShapeType="1"/>
              </p:cNvSpPr>
              <p:nvPr/>
            </p:nvSpPr>
            <p:spPr bwMode="auto">
              <a:xfrm flipV="1">
                <a:off x="2169" y="3339"/>
                <a:ext cx="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36" name="Line 81"/>
              <p:cNvSpPr>
                <a:spLocks noChangeShapeType="1"/>
              </p:cNvSpPr>
              <p:nvPr/>
            </p:nvSpPr>
            <p:spPr bwMode="auto">
              <a:xfrm flipV="1">
                <a:off x="2109" y="3339"/>
                <a:ext cx="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37" name="Line 82"/>
              <p:cNvSpPr>
                <a:spLocks noChangeShapeType="1"/>
              </p:cNvSpPr>
              <p:nvPr/>
            </p:nvSpPr>
            <p:spPr bwMode="auto">
              <a:xfrm flipV="1">
                <a:off x="2219" y="3339"/>
                <a:ext cx="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38" name="Line 83"/>
              <p:cNvSpPr>
                <a:spLocks noChangeShapeType="1"/>
              </p:cNvSpPr>
              <p:nvPr/>
            </p:nvSpPr>
            <p:spPr bwMode="auto">
              <a:xfrm>
                <a:off x="2166" y="3430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805" name="Group 84"/>
            <p:cNvGrpSpPr>
              <a:grpSpLocks/>
            </p:cNvGrpSpPr>
            <p:nvPr/>
          </p:nvGrpSpPr>
          <p:grpSpPr bwMode="auto">
            <a:xfrm>
              <a:off x="994" y="2753"/>
              <a:ext cx="48" cy="90"/>
              <a:chOff x="994" y="2753"/>
              <a:chExt cx="48" cy="90"/>
            </a:xfrm>
          </p:grpSpPr>
          <p:sp>
            <p:nvSpPr>
              <p:cNvPr id="31810" name="Line 85"/>
              <p:cNvSpPr>
                <a:spLocks noChangeShapeType="1"/>
              </p:cNvSpPr>
              <p:nvPr/>
            </p:nvSpPr>
            <p:spPr bwMode="auto">
              <a:xfrm flipH="1">
                <a:off x="994" y="2753"/>
                <a:ext cx="2" cy="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11" name="Line 86"/>
              <p:cNvSpPr>
                <a:spLocks noChangeShapeType="1"/>
              </p:cNvSpPr>
              <p:nvPr/>
            </p:nvSpPr>
            <p:spPr bwMode="auto">
              <a:xfrm>
                <a:off x="1016" y="2753"/>
                <a:ext cx="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12" name="Line 87"/>
              <p:cNvSpPr>
                <a:spLocks noChangeShapeType="1"/>
              </p:cNvSpPr>
              <p:nvPr/>
            </p:nvSpPr>
            <p:spPr bwMode="auto">
              <a:xfrm flipH="1">
                <a:off x="1041" y="2753"/>
                <a:ext cx="1" cy="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806" name="Group 88"/>
            <p:cNvGrpSpPr>
              <a:grpSpLocks/>
            </p:cNvGrpSpPr>
            <p:nvPr/>
          </p:nvGrpSpPr>
          <p:grpSpPr bwMode="auto">
            <a:xfrm>
              <a:off x="1250" y="2751"/>
              <a:ext cx="47" cy="90"/>
              <a:chOff x="1250" y="2751"/>
              <a:chExt cx="47" cy="90"/>
            </a:xfrm>
          </p:grpSpPr>
          <p:sp>
            <p:nvSpPr>
              <p:cNvPr id="31807" name="Line 89"/>
              <p:cNvSpPr>
                <a:spLocks noChangeShapeType="1"/>
              </p:cNvSpPr>
              <p:nvPr/>
            </p:nvSpPr>
            <p:spPr bwMode="auto">
              <a:xfrm flipH="1">
                <a:off x="1250" y="2751"/>
                <a:ext cx="2" cy="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08" name="Line 90"/>
              <p:cNvSpPr>
                <a:spLocks noChangeShapeType="1"/>
              </p:cNvSpPr>
              <p:nvPr/>
            </p:nvSpPr>
            <p:spPr bwMode="auto">
              <a:xfrm>
                <a:off x="1296" y="2751"/>
                <a:ext cx="1" cy="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09" name="Line 91"/>
              <p:cNvSpPr>
                <a:spLocks noChangeShapeType="1"/>
              </p:cNvSpPr>
              <p:nvPr/>
            </p:nvSpPr>
            <p:spPr bwMode="auto">
              <a:xfrm>
                <a:off x="1272" y="2751"/>
                <a:ext cx="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771" name="Rectangle 92"/>
          <p:cNvSpPr>
            <a:spLocks noChangeArrowheads="1"/>
          </p:cNvSpPr>
          <p:nvPr/>
        </p:nvSpPr>
        <p:spPr bwMode="auto">
          <a:xfrm>
            <a:off x="1144588" y="5056188"/>
            <a:ext cx="403225" cy="158750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CB2</a:t>
            </a:r>
          </a:p>
        </p:txBody>
      </p:sp>
      <p:sp>
        <p:nvSpPr>
          <p:cNvPr id="31772" name="Rectangle 93"/>
          <p:cNvSpPr>
            <a:spLocks noChangeArrowheads="1"/>
          </p:cNvSpPr>
          <p:nvPr/>
        </p:nvSpPr>
        <p:spPr bwMode="auto">
          <a:xfrm>
            <a:off x="1624013" y="5065713"/>
            <a:ext cx="428625" cy="158750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CB1</a:t>
            </a:r>
          </a:p>
        </p:txBody>
      </p:sp>
      <p:sp>
        <p:nvSpPr>
          <p:cNvPr id="31773" name="Rectangle 94"/>
          <p:cNvSpPr>
            <a:spLocks noChangeArrowheads="1"/>
          </p:cNvSpPr>
          <p:nvPr/>
        </p:nvSpPr>
        <p:spPr bwMode="auto">
          <a:xfrm>
            <a:off x="1619250" y="5359400"/>
            <a:ext cx="428625" cy="158750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LS1</a:t>
            </a:r>
          </a:p>
        </p:txBody>
      </p:sp>
      <p:sp>
        <p:nvSpPr>
          <p:cNvPr id="31774" name="Rectangle 95"/>
          <p:cNvSpPr>
            <a:spLocks noChangeArrowheads="1"/>
          </p:cNvSpPr>
          <p:nvPr/>
        </p:nvSpPr>
        <p:spPr bwMode="auto">
          <a:xfrm>
            <a:off x="1144588" y="5359400"/>
            <a:ext cx="403225" cy="158750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LS2</a:t>
            </a:r>
          </a:p>
        </p:txBody>
      </p:sp>
      <p:sp>
        <p:nvSpPr>
          <p:cNvPr id="31775" name="Rectangle 96"/>
          <p:cNvSpPr>
            <a:spLocks noChangeArrowheads="1"/>
          </p:cNvSpPr>
          <p:nvPr/>
        </p:nvSpPr>
        <p:spPr bwMode="auto">
          <a:xfrm rot="5400000">
            <a:off x="1347787" y="5664201"/>
            <a:ext cx="360363" cy="182562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LS3</a:t>
            </a:r>
          </a:p>
        </p:txBody>
      </p:sp>
      <p:sp>
        <p:nvSpPr>
          <p:cNvPr id="31776" name="Rectangle 97"/>
          <p:cNvSpPr>
            <a:spLocks noChangeArrowheads="1"/>
          </p:cNvSpPr>
          <p:nvPr/>
        </p:nvSpPr>
        <p:spPr bwMode="auto">
          <a:xfrm>
            <a:off x="3013075" y="5816600"/>
            <a:ext cx="360363" cy="190500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CB</a:t>
            </a:r>
          </a:p>
        </p:txBody>
      </p:sp>
      <p:sp>
        <p:nvSpPr>
          <p:cNvPr id="31777" name="Rectangle 12"/>
          <p:cNvSpPr>
            <a:spLocks noChangeArrowheads="1"/>
          </p:cNvSpPr>
          <p:nvPr/>
        </p:nvSpPr>
        <p:spPr bwMode="auto">
          <a:xfrm>
            <a:off x="4211638" y="1974850"/>
            <a:ext cx="792162" cy="32861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white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Joint</a:t>
            </a:r>
          </a:p>
        </p:txBody>
      </p:sp>
      <p:sp>
        <p:nvSpPr>
          <p:cNvPr id="31778" name="Line 113"/>
          <p:cNvSpPr>
            <a:spLocks noChangeShapeType="1"/>
          </p:cNvSpPr>
          <p:nvPr/>
        </p:nvSpPr>
        <p:spPr bwMode="auto">
          <a:xfrm flipH="1">
            <a:off x="1957388" y="3630613"/>
            <a:ext cx="38258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79" name="Line 114"/>
          <p:cNvSpPr>
            <a:spLocks noChangeShapeType="1"/>
          </p:cNvSpPr>
          <p:nvPr/>
        </p:nvSpPr>
        <p:spPr bwMode="auto">
          <a:xfrm flipH="1">
            <a:off x="1955800" y="3630613"/>
            <a:ext cx="1588" cy="11525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80" name="Line 115"/>
          <p:cNvSpPr>
            <a:spLocks noChangeShapeType="1"/>
          </p:cNvSpPr>
          <p:nvPr/>
        </p:nvSpPr>
        <p:spPr bwMode="auto">
          <a:xfrm flipH="1">
            <a:off x="1550988" y="3486150"/>
            <a:ext cx="1587" cy="12969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81" name="Line 116"/>
          <p:cNvSpPr>
            <a:spLocks noChangeShapeType="1"/>
          </p:cNvSpPr>
          <p:nvPr/>
        </p:nvSpPr>
        <p:spPr bwMode="auto">
          <a:xfrm flipH="1">
            <a:off x="1552575" y="3486150"/>
            <a:ext cx="787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82" name="Line 42"/>
          <p:cNvSpPr>
            <a:spLocks noChangeShapeType="1"/>
          </p:cNvSpPr>
          <p:nvPr/>
        </p:nvSpPr>
        <p:spPr bwMode="auto">
          <a:xfrm flipH="1">
            <a:off x="1798638" y="3159125"/>
            <a:ext cx="6350" cy="12573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83" name="Rectangle 11"/>
          <p:cNvSpPr>
            <a:spLocks noChangeArrowheads="1"/>
          </p:cNvSpPr>
          <p:nvPr/>
        </p:nvSpPr>
        <p:spPr bwMode="auto">
          <a:xfrm>
            <a:off x="2305050" y="3019425"/>
            <a:ext cx="827088" cy="90328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white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Cooling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white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system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prstClr val="white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house</a:t>
            </a:r>
          </a:p>
        </p:txBody>
      </p:sp>
      <p:sp>
        <p:nvSpPr>
          <p:cNvPr id="31784" name="Freeform 39"/>
          <p:cNvSpPr>
            <a:spLocks/>
          </p:cNvSpPr>
          <p:nvPr/>
        </p:nvSpPr>
        <p:spPr bwMode="auto">
          <a:xfrm>
            <a:off x="1395413" y="2930525"/>
            <a:ext cx="361950" cy="742950"/>
          </a:xfrm>
          <a:custGeom>
            <a:avLst/>
            <a:gdLst>
              <a:gd name="T0" fmla="*/ 2147483646 w 248"/>
              <a:gd name="T1" fmla="*/ 0 h 454"/>
              <a:gd name="T2" fmla="*/ 2147483646 w 248"/>
              <a:gd name="T3" fmla="*/ 2147483646 h 454"/>
              <a:gd name="T4" fmla="*/ 2147483646 w 248"/>
              <a:gd name="T5" fmla="*/ 2147483646 h 454"/>
              <a:gd name="T6" fmla="*/ 2147483646 w 248"/>
              <a:gd name="T7" fmla="*/ 2147483646 h 454"/>
              <a:gd name="T8" fmla="*/ 0 w 248"/>
              <a:gd name="T9" fmla="*/ 2147483646 h 4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454"/>
              <a:gd name="T17" fmla="*/ 248 w 248"/>
              <a:gd name="T18" fmla="*/ 454 h 4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454">
                <a:moveTo>
                  <a:pt x="248" y="0"/>
                </a:moveTo>
                <a:cubicBezTo>
                  <a:pt x="216" y="29"/>
                  <a:pt x="185" y="59"/>
                  <a:pt x="157" y="91"/>
                </a:cubicBezTo>
                <a:cubicBezTo>
                  <a:pt x="129" y="123"/>
                  <a:pt x="100" y="155"/>
                  <a:pt x="78" y="194"/>
                </a:cubicBezTo>
                <a:cubicBezTo>
                  <a:pt x="56" y="233"/>
                  <a:pt x="38" y="282"/>
                  <a:pt x="25" y="325"/>
                </a:cubicBezTo>
                <a:cubicBezTo>
                  <a:pt x="12" y="368"/>
                  <a:pt x="6" y="411"/>
                  <a:pt x="0" y="45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1785" name="Freeform 40"/>
          <p:cNvSpPr>
            <a:spLocks/>
          </p:cNvSpPr>
          <p:nvPr/>
        </p:nvSpPr>
        <p:spPr bwMode="auto">
          <a:xfrm>
            <a:off x="1806575" y="2433638"/>
            <a:ext cx="1006475" cy="738187"/>
          </a:xfrm>
          <a:custGeom>
            <a:avLst/>
            <a:gdLst>
              <a:gd name="T0" fmla="*/ 2147483646 w 682"/>
              <a:gd name="T1" fmla="*/ 2147483646 h 371"/>
              <a:gd name="T2" fmla="*/ 2147483646 w 682"/>
              <a:gd name="T3" fmla="*/ 2147483646 h 371"/>
              <a:gd name="T4" fmla="*/ 2147483646 w 682"/>
              <a:gd name="T5" fmla="*/ 2147483646 h 371"/>
              <a:gd name="T6" fmla="*/ 2147483646 w 682"/>
              <a:gd name="T7" fmla="*/ 2147483646 h 371"/>
              <a:gd name="T8" fmla="*/ 2147483646 w 682"/>
              <a:gd name="T9" fmla="*/ 2147483646 h 371"/>
              <a:gd name="T10" fmla="*/ 0 w 682"/>
              <a:gd name="T11" fmla="*/ 2147483646 h 37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82"/>
              <a:gd name="T19" fmla="*/ 0 h 371"/>
              <a:gd name="T20" fmla="*/ 682 w 682"/>
              <a:gd name="T21" fmla="*/ 371 h 37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82" h="371">
                <a:moveTo>
                  <a:pt x="682" y="2"/>
                </a:moveTo>
                <a:cubicBezTo>
                  <a:pt x="613" y="1"/>
                  <a:pt x="544" y="0"/>
                  <a:pt x="500" y="2"/>
                </a:cubicBezTo>
                <a:cubicBezTo>
                  <a:pt x="456" y="4"/>
                  <a:pt x="454" y="1"/>
                  <a:pt x="417" y="15"/>
                </a:cubicBezTo>
                <a:cubicBezTo>
                  <a:pt x="380" y="29"/>
                  <a:pt x="334" y="46"/>
                  <a:pt x="275" y="89"/>
                </a:cubicBezTo>
                <a:cubicBezTo>
                  <a:pt x="216" y="132"/>
                  <a:pt x="111" y="226"/>
                  <a:pt x="65" y="273"/>
                </a:cubicBezTo>
                <a:cubicBezTo>
                  <a:pt x="19" y="320"/>
                  <a:pt x="9" y="345"/>
                  <a:pt x="0" y="371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121" name="AutoShape 44"/>
          <p:cNvSpPr>
            <a:spLocks noChangeArrowheads="1"/>
          </p:cNvSpPr>
          <p:nvPr/>
        </p:nvSpPr>
        <p:spPr bwMode="auto">
          <a:xfrm>
            <a:off x="1212850" y="4711700"/>
            <a:ext cx="360363" cy="215900"/>
          </a:xfrm>
          <a:prstGeom prst="plus">
            <a:avLst>
              <a:gd name="adj" fmla="val 25000"/>
            </a:avLst>
          </a:prstGeom>
          <a:gradFill rotWithShape="0">
            <a:gsLst>
              <a:gs pos="0">
                <a:srgbClr val="0000CC"/>
              </a:gs>
              <a:gs pos="50000">
                <a:schemeClr val="bg1"/>
              </a:gs>
              <a:gs pos="100000">
                <a:srgbClr val="0000CC"/>
              </a:gs>
            </a:gsLst>
            <a:lin ang="5400000" scaled="1"/>
          </a:gra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ja-JP" altLang="en-US" sz="120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22" name="AutoShape 45"/>
          <p:cNvSpPr>
            <a:spLocks noChangeArrowheads="1"/>
          </p:cNvSpPr>
          <p:nvPr/>
        </p:nvSpPr>
        <p:spPr bwMode="auto">
          <a:xfrm>
            <a:off x="1619250" y="4711700"/>
            <a:ext cx="360363" cy="215900"/>
          </a:xfrm>
          <a:prstGeom prst="plus">
            <a:avLst>
              <a:gd name="adj" fmla="val 25000"/>
            </a:avLst>
          </a:prstGeom>
          <a:gradFill rotWithShape="0">
            <a:gsLst>
              <a:gs pos="0">
                <a:srgbClr val="0000CC"/>
              </a:gs>
              <a:gs pos="50000">
                <a:schemeClr val="bg1"/>
              </a:gs>
              <a:gs pos="100000">
                <a:srgbClr val="0000CC"/>
              </a:gs>
            </a:gsLst>
            <a:lin ang="5400000" scaled="1"/>
          </a:gra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ja-JP" altLang="en-US" sz="120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27" name="Picture 23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" y="692658"/>
            <a:ext cx="2145927" cy="1741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22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3" y="4854661"/>
            <a:ext cx="2575876" cy="17427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23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73" y="2884489"/>
            <a:ext cx="2575875" cy="20881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矢印コネクタ 3"/>
          <p:cNvCxnSpPr>
            <a:stCxn id="127" idx="2"/>
          </p:cNvCxnSpPr>
          <p:nvPr/>
        </p:nvCxnSpPr>
        <p:spPr>
          <a:xfrm>
            <a:off x="1323975" y="2433638"/>
            <a:ext cx="525463" cy="250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>
            <a:stCxn id="116" idx="1"/>
            <a:endCxn id="122" idx="3"/>
          </p:cNvCxnSpPr>
          <p:nvPr/>
        </p:nvCxnSpPr>
        <p:spPr>
          <a:xfrm flipH="1" flipV="1">
            <a:off x="1979613" y="4819650"/>
            <a:ext cx="1728787" cy="6334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4" name="Picture 2" descr="ジョイント1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0126" y="692658"/>
            <a:ext cx="2880000" cy="113836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図 2" descr="P1001070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07892" y="4307638"/>
            <a:ext cx="2554161" cy="228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117" name="図 3" descr="P1001067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32576" y="659676"/>
            <a:ext cx="2499864" cy="140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cxnSp>
        <p:nvCxnSpPr>
          <p:cNvPr id="118" name="直線矢印コネクタ 117"/>
          <p:cNvCxnSpPr/>
          <p:nvPr/>
        </p:nvCxnSpPr>
        <p:spPr>
          <a:xfrm flipH="1" flipV="1">
            <a:off x="3248025" y="3829050"/>
            <a:ext cx="3195638" cy="5222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FE66B-14B0-4EBD-9605-FD67CC5B7B3B}" type="slidenum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altLang="ja-JP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180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6353175"/>
            <a:ext cx="971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22"/>
          <p:cNvSpPr txBox="1">
            <a:spLocks noChangeArrowheads="1"/>
          </p:cNvSpPr>
          <p:nvPr/>
        </p:nvSpPr>
        <p:spPr bwMode="auto">
          <a:xfrm>
            <a:off x="215601" y="44624"/>
            <a:ext cx="8242852" cy="57606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AC Transmission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cable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</a:t>
            </a:r>
            <a:endParaRPr lang="en-US" altLang="ja-JP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5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524625"/>
            <a:ext cx="17637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C421D821-5134-4EFB-B064-9A720A91A756}" type="slidenum">
              <a:rPr lang="en-US" altLang="ja-JP" smtClean="0"/>
              <a:pPr>
                <a:defRPr/>
              </a:pPr>
              <a:t>11</a:t>
            </a:fld>
            <a:endParaRPr lang="en-US" altLang="ja-JP" dirty="0" smtClean="0"/>
          </a:p>
        </p:txBody>
      </p:sp>
      <p:pic>
        <p:nvPicPr>
          <p:cNvPr id="58372" name="図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6113"/>
            <a:ext cx="5472113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テキスト ボックス 185"/>
          <p:cNvSpPr txBox="1">
            <a:spLocks noChangeArrowheads="1"/>
          </p:cNvSpPr>
          <p:nvPr/>
        </p:nvSpPr>
        <p:spPr bwMode="auto">
          <a:xfrm>
            <a:off x="323850" y="2924175"/>
            <a:ext cx="1296988" cy="3063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14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Refrigerator</a:t>
            </a:r>
            <a:endParaRPr lang="ja-JP" altLang="en-US" sz="1400" b="1" dirty="0">
              <a:solidFill>
                <a:srgbClr val="FF0000"/>
              </a:solidFill>
              <a:latin typeface="Calibri"/>
              <a:ea typeface="ＭＳ Ｐゴシック" charset="-128"/>
            </a:endParaRPr>
          </a:p>
        </p:txBody>
      </p:sp>
      <p:sp>
        <p:nvSpPr>
          <p:cNvPr id="27" name="テキスト ボックス 185"/>
          <p:cNvSpPr txBox="1">
            <a:spLocks noChangeArrowheads="1"/>
          </p:cNvSpPr>
          <p:nvPr/>
        </p:nvSpPr>
        <p:spPr bwMode="auto">
          <a:xfrm>
            <a:off x="6462713" y="5876925"/>
            <a:ext cx="989012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ja-JP" sz="14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Pump</a:t>
            </a:r>
          </a:p>
          <a:p>
            <a:pPr eaLnBrk="1" hangingPunct="1">
              <a:defRPr/>
            </a:pPr>
            <a:r>
              <a:rPr lang="en-US" altLang="ja-JP" sz="14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Unit</a:t>
            </a:r>
            <a:endParaRPr lang="ja-JP" altLang="en-US" sz="1400" b="1" dirty="0">
              <a:solidFill>
                <a:srgbClr val="FF0000"/>
              </a:solidFill>
              <a:latin typeface="Calibri"/>
              <a:ea typeface="ＭＳ Ｐゴシック" charset="-128"/>
            </a:endParaRPr>
          </a:p>
        </p:txBody>
      </p:sp>
      <p:sp>
        <p:nvSpPr>
          <p:cNvPr id="28" name="テキスト ボックス 185"/>
          <p:cNvSpPr txBox="1">
            <a:spLocks noChangeArrowheads="1"/>
          </p:cNvSpPr>
          <p:nvPr/>
        </p:nvSpPr>
        <p:spPr bwMode="auto">
          <a:xfrm>
            <a:off x="3995738" y="6361113"/>
            <a:ext cx="1296987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14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Flow meter</a:t>
            </a:r>
            <a:endParaRPr lang="ja-JP" altLang="en-US" sz="1400" b="1" dirty="0">
              <a:solidFill>
                <a:srgbClr val="FF0000"/>
              </a:solidFill>
              <a:latin typeface="Calibri"/>
              <a:ea typeface="ＭＳ Ｐゴシック" charset="-128"/>
            </a:endParaRPr>
          </a:p>
        </p:txBody>
      </p:sp>
      <p:sp>
        <p:nvSpPr>
          <p:cNvPr id="58376" name="Text Box 3"/>
          <p:cNvSpPr txBox="1">
            <a:spLocks noChangeArrowheads="1"/>
          </p:cNvSpPr>
          <p:nvPr/>
        </p:nvSpPr>
        <p:spPr bwMode="auto">
          <a:xfrm>
            <a:off x="7524750" y="2781300"/>
            <a:ext cx="15843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FF0000"/>
                </a:solidFill>
                <a:latin typeface="Arial" panose="020B0604020202020204" pitchFamily="34" charset="0"/>
                <a:ea typeface="ＭＳ 明朝" panose="02020609040205080304" pitchFamily="17" charset="-128"/>
                <a:cs typeface="ＭＳ Ｐゴシック" panose="020B0600070205080204" pitchFamily="50" charset="-128"/>
              </a:rPr>
              <a:t>Sub-cooler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FF0000"/>
                </a:solidFill>
                <a:latin typeface="Arial" panose="020B0604020202020204" pitchFamily="34" charset="0"/>
                <a:ea typeface="ＭＳ 明朝" panose="02020609040205080304" pitchFamily="17" charset="-128"/>
                <a:cs typeface="ＭＳ Ｐゴシック" panose="020B0600070205080204" pitchFamily="50" charset="-128"/>
              </a:rPr>
              <a:t> (buck-up of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FF0000"/>
                </a:solidFill>
                <a:latin typeface="Arial" panose="020B0604020202020204" pitchFamily="34" charset="0"/>
                <a:ea typeface="ＭＳ 明朝" panose="02020609040205080304" pitchFamily="17" charset="-128"/>
                <a:cs typeface="ＭＳ Ｐゴシック" panose="020B0600070205080204" pitchFamily="50" charset="-128"/>
              </a:rPr>
              <a:t>refrigerator)</a:t>
            </a:r>
            <a:endParaRPr lang="ja-JP" altLang="ja-JP" sz="1400">
              <a:solidFill>
                <a:prstClr val="black"/>
              </a:solidFill>
              <a:latin typeface="Arial" panose="020B0604020202020204" pitchFamily="34" charset="0"/>
              <a:ea typeface="ＭＳ 明朝" panose="02020609040205080304" pitchFamily="17" charset="-128"/>
              <a:cs typeface="ＭＳ Ｐゴシック" panose="020B0600070205080204" pitchFamily="50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ja-JP" sz="1400">
              <a:solidFill>
                <a:prstClr val="black"/>
              </a:solidFill>
              <a:latin typeface="Arial" panose="020B0604020202020204" pitchFamily="34" charset="0"/>
              <a:ea typeface="ＭＳ 明朝" panose="02020609040205080304" pitchFamily="17" charset="-128"/>
              <a:cs typeface="ＭＳ Ｐゴシック" panose="020B0600070205080204" pitchFamily="50" charset="-128"/>
            </a:endParaRPr>
          </a:p>
        </p:txBody>
      </p:sp>
      <p:sp>
        <p:nvSpPr>
          <p:cNvPr id="58377" name="Text Box 4"/>
          <p:cNvSpPr txBox="1">
            <a:spLocks noChangeArrowheads="1"/>
          </p:cNvSpPr>
          <p:nvPr/>
        </p:nvSpPr>
        <p:spPr bwMode="auto">
          <a:xfrm>
            <a:off x="3943350" y="1196975"/>
            <a:ext cx="3221038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ja-JP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 flipH="1" flipV="1">
            <a:off x="5207000" y="2908300"/>
            <a:ext cx="1381125" cy="15875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 flipV="1">
            <a:off x="3995738" y="3225800"/>
            <a:ext cx="779462" cy="77946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500563" y="2636838"/>
            <a:ext cx="287337" cy="58896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4224338" y="3979863"/>
            <a:ext cx="1160462" cy="287337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 flipH="1">
            <a:off x="5041900" y="4284663"/>
            <a:ext cx="401638" cy="249237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flipH="1" flipV="1">
            <a:off x="5011738" y="4529138"/>
            <a:ext cx="703262" cy="1746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5207000" y="2654300"/>
            <a:ext cx="0" cy="25400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H="1" flipV="1">
            <a:off x="4503738" y="2636838"/>
            <a:ext cx="373062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flipH="1" flipV="1">
            <a:off x="4940300" y="2641600"/>
            <a:ext cx="279400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 flipV="1">
            <a:off x="5900738" y="4554538"/>
            <a:ext cx="868362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6553200" y="3810000"/>
            <a:ext cx="198438" cy="74453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5697538" y="4530725"/>
            <a:ext cx="0" cy="434975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rot="10800000">
            <a:off x="5895975" y="4533900"/>
            <a:ext cx="0" cy="434975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91" name="図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664" r="10368"/>
          <a:stretch>
            <a:fillRect/>
          </a:stretch>
        </p:blipFill>
        <p:spPr bwMode="auto">
          <a:xfrm>
            <a:off x="7054850" y="4403725"/>
            <a:ext cx="2089150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2" name="図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4" t="8408" b="3098"/>
          <a:stretch>
            <a:fillRect/>
          </a:stretch>
        </p:blipFill>
        <p:spPr bwMode="auto">
          <a:xfrm>
            <a:off x="6659563" y="909638"/>
            <a:ext cx="24130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3" name="図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4" t="4849" r="18767"/>
          <a:stretch>
            <a:fillRect/>
          </a:stretch>
        </p:blipFill>
        <p:spPr bwMode="auto">
          <a:xfrm>
            <a:off x="4089400" y="5003800"/>
            <a:ext cx="1079500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4" name="図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882650"/>
            <a:ext cx="2722563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5" name="Picture 22" descr="C:\Users\004293\Documents\仕事関係\開発関係\2 次世代実証プロジェクト\委員会資料\全体WG\2015年2月4日\IMG_178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4581525"/>
            <a:ext cx="2771775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テキスト ボックス 185"/>
          <p:cNvSpPr txBox="1">
            <a:spLocks noChangeArrowheads="1"/>
          </p:cNvSpPr>
          <p:nvPr/>
        </p:nvSpPr>
        <p:spPr bwMode="auto">
          <a:xfrm>
            <a:off x="8101013" y="6361113"/>
            <a:ext cx="10271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en-US" altLang="ja-JP" sz="14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Reservoir</a:t>
            </a:r>
            <a:endParaRPr lang="ja-JP" altLang="en-US" sz="1400" b="1" dirty="0">
              <a:solidFill>
                <a:srgbClr val="FF0000"/>
              </a:solidFill>
              <a:latin typeface="Calibri"/>
              <a:ea typeface="ＭＳ Ｐゴシック" charset="-128"/>
            </a:endParaRPr>
          </a:p>
        </p:txBody>
      </p:sp>
      <p:cxnSp>
        <p:nvCxnSpPr>
          <p:cNvPr id="50" name="直線コネクタ 49"/>
          <p:cNvCxnSpPr/>
          <p:nvPr/>
        </p:nvCxnSpPr>
        <p:spPr>
          <a:xfrm>
            <a:off x="1331913" y="3933825"/>
            <a:ext cx="11525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H="1">
            <a:off x="1331913" y="3946525"/>
            <a:ext cx="0" cy="7064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2741613" y="1952625"/>
            <a:ext cx="11525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H="1">
            <a:off x="3873500" y="1939925"/>
            <a:ext cx="0" cy="1247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5484813" y="1533525"/>
            <a:ext cx="11525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5486400" y="1508125"/>
            <a:ext cx="0" cy="917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 flipH="1">
            <a:off x="4584700" y="4318000"/>
            <a:ext cx="0" cy="685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 flipV="1">
            <a:off x="4557713" y="4343400"/>
            <a:ext cx="7762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>
            <a:off x="6615113" y="3009900"/>
            <a:ext cx="8143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7416800" y="3035300"/>
            <a:ext cx="0" cy="2298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8547100" y="3568700"/>
            <a:ext cx="0" cy="939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7380288" y="3500438"/>
            <a:ext cx="71437" cy="14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cxnSp>
        <p:nvCxnSpPr>
          <p:cNvPr id="62" name="直線コネクタ 61"/>
          <p:cNvCxnSpPr/>
          <p:nvPr/>
        </p:nvCxnSpPr>
        <p:spPr>
          <a:xfrm>
            <a:off x="6743700" y="3568700"/>
            <a:ext cx="180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H="1">
            <a:off x="6210300" y="2997200"/>
            <a:ext cx="0" cy="54610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 flipH="1" flipV="1">
            <a:off x="6184900" y="3530600"/>
            <a:ext cx="279400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H="1" flipV="1">
            <a:off x="6172200" y="3009900"/>
            <a:ext cx="279400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Box 9"/>
          <p:cNvSpPr txBox="1">
            <a:spLocks noChangeArrowheads="1"/>
          </p:cNvSpPr>
          <p:nvPr/>
        </p:nvSpPr>
        <p:spPr bwMode="auto">
          <a:xfrm>
            <a:off x="2916238" y="839788"/>
            <a:ext cx="2735262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1600" b="1" dirty="0">
                <a:solidFill>
                  <a:srgbClr val="4F81BD"/>
                </a:solidFill>
                <a:latin typeface="Calibri"/>
                <a:ea typeface="ＭＳ Ｐゴシック" charset="-128"/>
              </a:rPr>
              <a:t>● </a:t>
            </a:r>
            <a:r>
              <a:rPr lang="en-US" altLang="ja-JP" sz="1600" b="1" dirty="0">
                <a:solidFill>
                  <a:prstClr val="black"/>
                </a:solidFill>
                <a:latin typeface="Calibri"/>
                <a:ea typeface="ＭＳ Ｐゴシック" charset="-128"/>
              </a:rPr>
              <a:t>Capacity is </a:t>
            </a:r>
            <a:r>
              <a:rPr lang="en-US" altLang="ja-JP" sz="16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5</a:t>
            </a:r>
            <a:r>
              <a:rPr lang="ja-JP" altLang="en-US" sz="16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　</a:t>
            </a:r>
            <a:r>
              <a:rPr lang="en-US" altLang="ja-JP" sz="16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kW</a:t>
            </a:r>
          </a:p>
          <a:p>
            <a:pPr eaLnBrk="1" hangingPunct="1">
              <a:defRPr/>
            </a:pPr>
            <a:r>
              <a:rPr lang="ja-JP" altLang="en-US" sz="1600" b="1" dirty="0">
                <a:solidFill>
                  <a:srgbClr val="4F81BD"/>
                </a:solidFill>
                <a:latin typeface="Calibri"/>
                <a:ea typeface="ＭＳ Ｐゴシック" charset="-128"/>
              </a:rPr>
              <a:t>● </a:t>
            </a:r>
            <a:r>
              <a:rPr lang="en-US" altLang="ja-JP" sz="1600" b="1" dirty="0">
                <a:solidFill>
                  <a:prstClr val="black"/>
                </a:solidFill>
                <a:latin typeface="Calibri"/>
                <a:ea typeface="ＭＳ Ｐゴシック" charset="-128"/>
              </a:rPr>
              <a:t>COP            </a:t>
            </a:r>
            <a:r>
              <a:rPr lang="en-US" altLang="ja-JP" sz="16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0.1</a:t>
            </a:r>
          </a:p>
          <a:p>
            <a:pPr eaLnBrk="1" hangingPunct="1">
              <a:defRPr/>
            </a:pPr>
            <a:r>
              <a:rPr lang="ja-JP" altLang="en-US" sz="1600" b="1" dirty="0">
                <a:solidFill>
                  <a:srgbClr val="4F81BD"/>
                </a:solidFill>
                <a:latin typeface="Calibri"/>
                <a:ea typeface="ＭＳ Ｐゴシック" charset="-128"/>
              </a:rPr>
              <a:t>●</a:t>
            </a:r>
            <a:r>
              <a:rPr lang="ja-JP" altLang="en-US" sz="1600" b="1" dirty="0">
                <a:solidFill>
                  <a:prstClr val="black"/>
                </a:solidFill>
                <a:latin typeface="Calibri"/>
                <a:ea typeface="ＭＳ Ｐゴシック" charset="-128"/>
              </a:rPr>
              <a:t> </a:t>
            </a:r>
            <a:r>
              <a:rPr lang="en-US" altLang="ja-JP" sz="1600" b="1" dirty="0">
                <a:solidFill>
                  <a:prstClr val="black"/>
                </a:solidFill>
                <a:latin typeface="Calibri"/>
                <a:ea typeface="ＭＳ Ｐゴシック" charset="-128"/>
              </a:rPr>
              <a:t>Maintenance</a:t>
            </a:r>
          </a:p>
          <a:p>
            <a:pPr eaLnBrk="1" hangingPunct="1">
              <a:defRPr/>
            </a:pPr>
            <a:r>
              <a:rPr lang="en-US" altLang="ja-JP" sz="1600" b="1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interval is </a:t>
            </a:r>
            <a:r>
              <a:rPr lang="en-US" altLang="ja-JP" sz="1600" b="1" dirty="0">
                <a:solidFill>
                  <a:srgbClr val="FF0000"/>
                </a:solidFill>
                <a:latin typeface="Calibri"/>
                <a:ea typeface="ＭＳ Ｐゴシック" charset="-128"/>
              </a:rPr>
              <a:t>&gt; 30,000 hours</a:t>
            </a:r>
          </a:p>
        </p:txBody>
      </p:sp>
      <p:sp>
        <p:nvSpPr>
          <p:cNvPr id="58414" name="Rectangle 2"/>
          <p:cNvSpPr>
            <a:spLocks noChangeArrowheads="1"/>
          </p:cNvSpPr>
          <p:nvPr/>
        </p:nvSpPr>
        <p:spPr bwMode="auto">
          <a:xfrm>
            <a:off x="0" y="565561"/>
            <a:ext cx="9156700" cy="343159"/>
          </a:xfrm>
          <a:prstGeom prst="rect">
            <a:avLst/>
          </a:prstGeom>
          <a:solidFill>
            <a:srgbClr val="333399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lIns="63000" tIns="32760" rIns="63000" bIns="3276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ja-JP" sz="1800" b="1">
                <a:solidFill>
                  <a:prstClr val="white"/>
                </a:solidFill>
                <a:latin typeface="Arial" panose="020B0604020202020204" pitchFamily="34" charset="0"/>
              </a:rPr>
              <a:t>Brayton refrigerator cooling system</a:t>
            </a:r>
            <a:endParaRPr lang="ja-JP" altLang="en-US" sz="1800" b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5841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13" y="-9525"/>
            <a:ext cx="971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22"/>
          <p:cNvSpPr txBox="1">
            <a:spLocks noChangeArrowheads="1"/>
          </p:cNvSpPr>
          <p:nvPr/>
        </p:nvSpPr>
        <p:spPr bwMode="auto">
          <a:xfrm>
            <a:off x="215601" y="44624"/>
            <a:ext cx="8242852" cy="57606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AC Transmission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cable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</a:t>
            </a:r>
            <a:endParaRPr lang="en-US" altLang="ja-JP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0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12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7504" y="476672"/>
            <a:ext cx="892899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●</a:t>
            </a:r>
            <a:r>
              <a:rPr lang="en-US" altLang="ja-JP" sz="2000" b="1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Purpose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To promote Commercialization of large capacity, low loss, long distance DC transmission cable system,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 1)Verifying </a:t>
            </a:r>
            <a:r>
              <a:rPr lang="en-US" altLang="ja-JP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various characteristics using 1 km superconducting 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cable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    </a:t>
            </a:r>
            <a:r>
              <a:rPr lang="en-US" altLang="ja-JP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 </a:t>
            </a:r>
            <a:endParaRPr lang="en-US" altLang="ja-JP" sz="2000" b="1" dirty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  2)Summarizing Guidelines </a:t>
            </a:r>
            <a:r>
              <a:rPr lang="en-US" altLang="ja-JP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on</a:t>
            </a:r>
            <a:r>
              <a:rPr lang="en-US" altLang="zh-TW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design, construction, operating, maintenance,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zh-TW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    etc.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●</a:t>
            </a:r>
            <a:r>
              <a:rPr lang="en-US" altLang="zh-TW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Period</a:t>
            </a: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：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24 Jun 2016</a:t>
            </a:r>
            <a:r>
              <a:rPr lang="zh-TW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～</a:t>
            </a:r>
            <a:r>
              <a:rPr lang="en-US" altLang="zh-TW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28 Feb 2017 (8 months)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●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Budget</a:t>
            </a: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：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200M yen </a:t>
            </a: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（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Subsidy 50%)</a:t>
            </a:r>
            <a:endParaRPr lang="zh-TW" altLang="en-US" sz="2000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●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Member</a:t>
            </a: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：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I-SPOT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 （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Chiyoda</a:t>
            </a: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corp.,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Sumitomo Electrical Ind.,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　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Chubu Univ.,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Sakura Internet Inc.</a:t>
            </a: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）</a:t>
            </a:r>
            <a:endParaRPr lang="en-US" altLang="ja-JP" sz="2000" b="1" dirty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●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Features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①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Low heat intrusion</a:t>
            </a:r>
            <a:endParaRPr lang="ja-JP" altLang="en-US" sz="2000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　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Straight tube : &gt;1W/m</a:t>
            </a:r>
            <a:endParaRPr lang="ja-JP" altLang="en-US" sz="2000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②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Heat shrinkage</a:t>
            </a:r>
            <a:endParaRPr lang="ja-JP" altLang="en-US" sz="2000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　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Helical deformation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③</a:t>
            </a:r>
            <a:r>
              <a:rPr lang="en-US" altLang="ja-JP" sz="2000" b="1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Multi-joints (two joints)</a:t>
            </a:r>
            <a:endParaRPr lang="ja-JP" altLang="en-US" sz="2000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31" name="Rectangle 22"/>
          <p:cNvSpPr txBox="1">
            <a:spLocks noChangeArrowheads="1"/>
          </p:cNvSpPr>
          <p:nvPr/>
        </p:nvSpPr>
        <p:spPr bwMode="auto">
          <a:xfrm>
            <a:off x="215601" y="44624"/>
            <a:ext cx="8242852" cy="57606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DC Transmission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cable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</a:t>
            </a:r>
            <a:endParaRPr lang="en-US" altLang="ja-JP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72813"/>
              </p:ext>
            </p:extLst>
          </p:nvPr>
        </p:nvGraphicFramePr>
        <p:xfrm>
          <a:off x="3779912" y="3531168"/>
          <a:ext cx="4968550" cy="311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506"/>
                <a:gridCol w="657011"/>
                <a:gridCol w="657011"/>
                <a:gridCol w="657011"/>
                <a:gridCol w="657011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+mj-ea"/>
                          <a:ea typeface="+mj-ea"/>
                        </a:rPr>
                        <a:t>R &amp; D Items</a:t>
                      </a:r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+mj-ea"/>
                          <a:ea typeface="+mj-ea"/>
                        </a:rPr>
                        <a:t>1Q</a:t>
                      </a:r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+mj-ea"/>
                          <a:ea typeface="+mj-ea"/>
                        </a:rPr>
                        <a:t>2Q</a:t>
                      </a:r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+mj-ea"/>
                          <a:ea typeface="+mj-ea"/>
                        </a:rPr>
                        <a:t>3Q</a:t>
                      </a:r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+mj-ea"/>
                          <a:ea typeface="+mj-ea"/>
                        </a:rPr>
                        <a:t>4Q</a:t>
                      </a:r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254925">
                <a:tc gridSpan="5">
                  <a:txBody>
                    <a:bodyPr/>
                    <a:lstStyle/>
                    <a:p>
                      <a:pPr marL="0" lvl="0" indent="0" algn="just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ja-JP" sz="1200" spc="1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 Item I</a:t>
                      </a:r>
                      <a:endParaRPr lang="ja-JP" altLang="en-US" sz="1200" spc="10" dirty="0" smtClean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lvl="0" indent="0" algn="just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ja-JP" sz="900" spc="0" dirty="0" smtClean="0">
                          <a:effectLst/>
                          <a:latin typeface="+mj-ea"/>
                          <a:ea typeface="+mj-ea"/>
                        </a:rPr>
                        <a:t>[1]</a:t>
                      </a:r>
                      <a:r>
                        <a:rPr lang="ja-JP" altLang="en-US" sz="900" spc="0" dirty="0" smtClean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ja-JP" sz="900" spc="0" dirty="0" smtClean="0">
                          <a:effectLst/>
                          <a:latin typeface="+mj-ea"/>
                          <a:ea typeface="+mj-ea"/>
                        </a:rPr>
                        <a:t>Evaluation of liquid nitrogen circulation cooling performance simulating long distance</a:t>
                      </a:r>
                      <a:endParaRPr lang="ja-JP" sz="900" spc="1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ja-JP" sz="900" spc="0" dirty="0" smtClean="0">
                          <a:effectLst/>
                          <a:latin typeface="+mj-ea"/>
                          <a:ea typeface="+mj-ea"/>
                        </a:rPr>
                        <a:t>[2]</a:t>
                      </a:r>
                      <a:r>
                        <a:rPr lang="ja-JP" altLang="en-US" sz="900" spc="0" dirty="0" smtClean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ja-JP" sz="900" spc="0" dirty="0" smtClean="0">
                          <a:effectLst/>
                          <a:latin typeface="+mj-ea"/>
                          <a:ea typeface="+mj-ea"/>
                        </a:rPr>
                        <a:t>Evaluation of conduction characteristics of superconducting cable system</a:t>
                      </a:r>
                      <a:endParaRPr lang="ja-JP" altLang="ja-JP" sz="900" spc="10" dirty="0" smtClean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lvl="0" indent="0" algn="just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ja-JP" sz="1200" spc="10" dirty="0" smtClean="0">
                          <a:effectLst/>
                          <a:latin typeface="+mj-ea"/>
                          <a:ea typeface="+mj-ea"/>
                        </a:rPr>
                        <a:t>[3] Evaluation by severe condition test</a:t>
                      </a:r>
                      <a:endParaRPr lang="ja-JP" altLang="en-US" sz="1200" spc="10" dirty="0" smtClean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kumimoji="1" lang="ja-JP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25563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200" spc="1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[4] Evaluation of long-term        operation performance</a:t>
                      </a:r>
                      <a:endParaRPr lang="ja-JP" altLang="en-US" sz="1200" spc="10" dirty="0" smtClean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lvl="0" indent="0" algn="just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zh-TW" sz="1200" spc="10" dirty="0" smtClean="0"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[5] Residual performance confirmation test</a:t>
                      </a:r>
                      <a:endParaRPr lang="zh-TW" altLang="en-US" sz="1200" spc="10" dirty="0" smtClean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269592">
                <a:tc gridSpan="5"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spc="1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 </a:t>
                      </a:r>
                      <a:r>
                        <a:rPr lang="en-US" altLang="ja-JP" sz="1200" spc="1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Item II</a:t>
                      </a:r>
                      <a:endParaRPr lang="ja-JP" sz="1200" spc="1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200" spc="1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Create design, operation and     maintenance guidelines</a:t>
                      </a:r>
                      <a:endParaRPr lang="ja-JP" sz="1200" spc="1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555544" y="4247260"/>
            <a:ext cx="720080" cy="216024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963982" y="4607300"/>
            <a:ext cx="455658" cy="216024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191810" y="4957508"/>
            <a:ext cx="227829" cy="216024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7428024" y="5340536"/>
            <a:ext cx="495672" cy="216024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7923696" y="5706765"/>
            <a:ext cx="360040" cy="216024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7563655" y="6351832"/>
            <a:ext cx="917155" cy="216024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0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82AF-E764-444C-A793-449CCA7182BF}" type="slidenum">
              <a:rPr lang="ja-JP" altLang="en-US" smtClean="0">
                <a:solidFill>
                  <a:prstClr val="black"/>
                </a:solidFill>
              </a:rPr>
              <a:pPr/>
              <a:t>13</a:t>
            </a:fld>
            <a:endParaRPr lang="ja-JP" altLang="en-US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764704"/>
            <a:ext cx="4139952" cy="558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539552" y="1981500"/>
            <a:ext cx="453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Calibri"/>
              </a:rPr>
              <a:t>CSJ</a:t>
            </a:r>
            <a:endParaRPr lang="ja-JP" alt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26811" y="2320054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Calibri"/>
              </a:rPr>
              <a:t>NJ</a:t>
            </a:r>
            <a:endParaRPr lang="ja-JP" altLang="en-US" sz="16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103715"/>
              </p:ext>
            </p:extLst>
          </p:nvPr>
        </p:nvGraphicFramePr>
        <p:xfrm>
          <a:off x="4283967" y="1218456"/>
          <a:ext cx="244827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169"/>
                <a:gridCol w="936104"/>
              </a:tblGrid>
              <a:tr h="28283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Nominal Current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２５００</a:t>
                      </a:r>
                      <a:r>
                        <a:rPr kumimoji="1" lang="en-US" altLang="ja-JP" sz="1400" dirty="0" smtClean="0"/>
                        <a:t>A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28283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Capacity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５０</a:t>
                      </a:r>
                      <a:r>
                        <a:rPr kumimoji="1" lang="en-US" altLang="ja-JP" sz="1400" dirty="0" smtClean="0"/>
                        <a:t>MVA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28283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Length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１０００ｍ</a:t>
                      </a:r>
                      <a:endParaRPr kumimoji="1" lang="ja-JP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739" y="3976937"/>
            <a:ext cx="2861589" cy="2260351"/>
          </a:xfrm>
          <a:prstGeom prst="rect">
            <a:avLst/>
          </a:prstGeom>
        </p:spPr>
      </p:pic>
      <p:pic>
        <p:nvPicPr>
          <p:cNvPr id="15" name="thumb_IMG_3251_102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24328" y="1698986"/>
            <a:ext cx="1439433" cy="1919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25" y="2391194"/>
            <a:ext cx="3893203" cy="114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7212430" y="4660157"/>
            <a:ext cx="1525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dirty="0" smtClean="0">
                <a:solidFill>
                  <a:prstClr val="black"/>
                </a:solidFill>
                <a:latin typeface="Calibri"/>
              </a:rPr>
              <a:t>Heat Intrusion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dirty="0" smtClean="0">
                <a:solidFill>
                  <a:prstClr val="black"/>
                </a:solidFill>
                <a:latin typeface="Calibri"/>
              </a:rPr>
              <a:t>&gt;1W/m</a:t>
            </a:r>
            <a:endParaRPr lang="ja-JP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Rectangle 22"/>
          <p:cNvSpPr txBox="1">
            <a:spLocks noChangeArrowheads="1"/>
          </p:cNvSpPr>
          <p:nvPr/>
        </p:nvSpPr>
        <p:spPr bwMode="auto">
          <a:xfrm>
            <a:off x="215601" y="44624"/>
            <a:ext cx="8242852" cy="57606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DC Transmission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cable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</a:t>
            </a:r>
            <a:endParaRPr lang="en-US" altLang="ja-JP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49580" y="683614"/>
            <a:ext cx="17251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Section 2 : 125m</a:t>
            </a:r>
            <a:endParaRPr kumimoji="1" lang="ja-JP" altLang="en-US" sz="1600" dirty="0"/>
          </a:p>
        </p:txBody>
      </p:sp>
      <p:sp>
        <p:nvSpPr>
          <p:cNvPr id="18" name="テキスト ボックス 17"/>
          <p:cNvSpPr txBox="1"/>
          <p:nvPr/>
        </p:nvSpPr>
        <p:spPr>
          <a:xfrm rot="16200000">
            <a:off x="1729395" y="3432195"/>
            <a:ext cx="189667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Section 3 : 372.5m</a:t>
            </a:r>
            <a:endParaRPr kumimoji="1" lang="ja-JP" altLang="en-US" sz="1600" dirty="0"/>
          </a:p>
        </p:txBody>
      </p:sp>
      <p:sp>
        <p:nvSpPr>
          <p:cNvPr id="19" name="テキスト ボックス 18"/>
          <p:cNvSpPr txBox="1"/>
          <p:nvPr/>
        </p:nvSpPr>
        <p:spPr>
          <a:xfrm rot="16200000">
            <a:off x="142018" y="3232427"/>
            <a:ext cx="189667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Section 1 : 468.8m</a:t>
            </a:r>
            <a:endParaRPr kumimoji="1" lang="ja-JP" altLang="en-US" sz="1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7504" y="1685537"/>
            <a:ext cx="120898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Cable Joint</a:t>
            </a:r>
            <a:endParaRPr kumimoji="1" lang="ja-JP" altLang="en-US" sz="16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08454" y="2056282"/>
            <a:ext cx="120898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Cable Joint</a:t>
            </a:r>
            <a:endParaRPr kumimoji="1" lang="ja-JP" altLang="en-US" sz="16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55576" y="5960289"/>
            <a:ext cx="188340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Terminal B     </a:t>
            </a:r>
            <a:r>
              <a:rPr lang="en-US" altLang="ja-JP" sz="1200" dirty="0" smtClean="0"/>
              <a:t> Terminal A</a:t>
            </a:r>
            <a:endParaRPr kumimoji="1" lang="ja-JP" altLang="en-US" sz="12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768079" y="5597733"/>
            <a:ext cx="1113959" cy="33516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Cooler, Pump</a:t>
            </a:r>
            <a:endParaRPr kumimoji="1" lang="ja-JP" altLang="en-US" sz="12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631125" y="2401143"/>
            <a:ext cx="33073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Former  Conductor  </a:t>
            </a:r>
            <a:r>
              <a:rPr lang="en-US" altLang="ja-JP" sz="1400" dirty="0" err="1" smtClean="0"/>
              <a:t>Conductor</a:t>
            </a:r>
            <a:r>
              <a:rPr lang="en-US" altLang="ja-JP" sz="1400" dirty="0" smtClean="0"/>
              <a:t>  </a:t>
            </a:r>
            <a:r>
              <a:rPr kumimoji="1" lang="en-US" altLang="ja-JP" sz="1400" dirty="0" smtClean="0"/>
              <a:t>Shield</a:t>
            </a:r>
            <a:endParaRPr kumimoji="1" lang="ja-JP" altLang="en-US" sz="14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140511" y="2775441"/>
            <a:ext cx="6527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Cushion</a:t>
            </a:r>
            <a:endParaRPr kumimoji="1" lang="ja-JP" altLang="en-US" sz="10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966661" y="2730036"/>
            <a:ext cx="7296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Insulation</a:t>
            </a:r>
            <a:endParaRPr kumimoji="1" lang="ja-JP" altLang="en-US" sz="10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648406" y="2660117"/>
            <a:ext cx="75854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Protection</a:t>
            </a:r>
            <a:endParaRPr kumimoji="1" lang="ja-JP" altLang="en-US" sz="1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500462" y="3870894"/>
            <a:ext cx="136768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Return pipe SUS50A</a:t>
            </a:r>
            <a:endParaRPr kumimoji="1" lang="ja-JP" altLang="en-US" sz="10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732240" y="3854500"/>
            <a:ext cx="151515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Carbon steel pipe 300A</a:t>
            </a:r>
            <a:endParaRPr kumimoji="1" lang="ja-JP" altLang="en-US" sz="1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947239" y="4234934"/>
            <a:ext cx="68800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Shield Al</a:t>
            </a:r>
            <a:endParaRPr kumimoji="1" lang="ja-JP" altLang="en-US" sz="1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337027" y="4205806"/>
            <a:ext cx="95090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Support FRP</a:t>
            </a:r>
            <a:endParaRPr kumimoji="1" lang="ja-JP" altLang="en-US" sz="1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117190" y="5893553"/>
            <a:ext cx="135325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Cable pipe SUS65A </a:t>
            </a:r>
          </a:p>
          <a:p>
            <a:endParaRPr kumimoji="1" lang="ja-JP" altLang="en-US" sz="10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500477" y="5821030"/>
            <a:ext cx="51809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Cable</a:t>
            </a:r>
            <a:endParaRPr kumimoji="1" lang="ja-JP" altLang="en-US" sz="1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415110" y="5343019"/>
            <a:ext cx="9489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Multi-Insulation</a:t>
            </a:r>
            <a:endParaRPr kumimoji="1" lang="ja-JP" altLang="en-US" sz="10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776239" y="2675293"/>
            <a:ext cx="7296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Insulation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703142" y="5654700"/>
            <a:ext cx="9489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Multi-Insulation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43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folder\業務\PJ\石狩\回線２\現地布設\区間①\写真\IMG_06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06" y="968499"/>
            <a:ext cx="2950259" cy="221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779486" y="628871"/>
            <a:ext cx="222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100" dirty="0" smtClean="0">
                <a:solidFill>
                  <a:prstClr val="black"/>
                </a:solidFill>
                <a:latin typeface="Calibri"/>
              </a:rPr>
              <a:t>1km System</a:t>
            </a:r>
            <a:endParaRPr lang="ja-JP" alt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10127" y="641794"/>
            <a:ext cx="222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100" dirty="0" smtClean="0">
                <a:solidFill>
                  <a:prstClr val="black"/>
                </a:solidFill>
                <a:latin typeface="Calibri"/>
              </a:rPr>
              <a:t>Pipe</a:t>
            </a:r>
            <a:endParaRPr lang="ja-JP" alt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5602" y="3544731"/>
            <a:ext cx="2773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100" dirty="0" smtClean="0">
                <a:solidFill>
                  <a:prstClr val="black"/>
                </a:solidFill>
                <a:latin typeface="Calibri"/>
              </a:rPr>
              <a:t>Cooler system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100" dirty="0" smtClean="0">
                <a:solidFill>
                  <a:prstClr val="black"/>
                </a:solidFill>
                <a:latin typeface="Calibri"/>
              </a:rPr>
              <a:t>Turbo Brayton 2kWx2+Starling 1kWx2 </a:t>
            </a:r>
            <a:endParaRPr lang="ja-JP" alt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22181" y="3618978"/>
            <a:ext cx="222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100" dirty="0" smtClean="0">
                <a:solidFill>
                  <a:prstClr val="black"/>
                </a:solidFill>
                <a:latin typeface="Calibri"/>
              </a:rPr>
              <a:t>Terminal</a:t>
            </a:r>
            <a:endParaRPr lang="ja-JP" altLang="en-US" sz="11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7788" r="7571"/>
          <a:stretch/>
        </p:blipFill>
        <p:spPr>
          <a:xfrm>
            <a:off x="179512" y="3920073"/>
            <a:ext cx="2809212" cy="222442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28"/>
          <a:stretch/>
        </p:blipFill>
        <p:spPr>
          <a:xfrm>
            <a:off x="365266" y="968499"/>
            <a:ext cx="5050824" cy="218969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76" y="3953380"/>
            <a:ext cx="2885262" cy="2163947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16" y="2717703"/>
            <a:ext cx="3103948" cy="880989"/>
          </a:xfrm>
          <a:prstGeom prst="rect">
            <a:avLst/>
          </a:prstGeom>
        </p:spPr>
      </p:pic>
      <p:sp>
        <p:nvSpPr>
          <p:cNvPr id="2" name="AutoShape 2" descr="imap://masuda-takato@imapgms.jnet.sei.co.jp:993/fetch%3EUID%3E.INBOX%3E67057?part=1.2.2&amp;filename=IMG_3882.jpe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20073"/>
            <a:ext cx="2951989" cy="221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948640" y="2509042"/>
            <a:ext cx="222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100" dirty="0" smtClean="0">
                <a:solidFill>
                  <a:prstClr val="white"/>
                </a:solidFill>
                <a:latin typeface="Calibri"/>
              </a:rPr>
              <a:t>Cable</a:t>
            </a:r>
            <a:endParaRPr lang="ja-JP" alt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851386" y="3598458"/>
            <a:ext cx="151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100" dirty="0" smtClean="0">
                <a:solidFill>
                  <a:prstClr val="black"/>
                </a:solidFill>
                <a:latin typeface="Calibri"/>
              </a:rPr>
              <a:t>Cable joint</a:t>
            </a:r>
            <a:endParaRPr lang="ja-JP" alt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Rectangle 22"/>
          <p:cNvSpPr txBox="1">
            <a:spLocks noChangeArrowheads="1"/>
          </p:cNvSpPr>
          <p:nvPr/>
        </p:nvSpPr>
        <p:spPr bwMode="auto">
          <a:xfrm>
            <a:off x="215601" y="44624"/>
            <a:ext cx="8242852" cy="57606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DC Transmission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cable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</a:t>
            </a:r>
            <a:endParaRPr lang="en-US" altLang="ja-JP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6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85"/>
          <p:cNvSpPr>
            <a:spLocks noChangeArrowheads="1"/>
          </p:cNvSpPr>
          <p:nvPr/>
        </p:nvSpPr>
        <p:spPr bwMode="auto">
          <a:xfrm>
            <a:off x="20448" y="5677297"/>
            <a:ext cx="8928992" cy="118070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Rectangle 1066"/>
          <p:cNvSpPr txBox="1">
            <a:spLocks noChangeArrowheads="1"/>
          </p:cNvSpPr>
          <p:nvPr/>
        </p:nvSpPr>
        <p:spPr bwMode="auto">
          <a:xfrm>
            <a:off x="263525" y="620688"/>
            <a:ext cx="8169275" cy="6127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800" kern="0" dirty="0" smtClean="0">
                <a:solidFill>
                  <a:prstClr val="black"/>
                </a:solidFill>
                <a:latin typeface="Calibri Light"/>
              </a:rPr>
              <a:t>Background</a:t>
            </a:r>
            <a:r>
              <a:rPr lang="ja-JP" altLang="en-US" sz="2800" kern="0" dirty="0" smtClean="0">
                <a:solidFill>
                  <a:prstClr val="black"/>
                </a:solidFill>
                <a:latin typeface="Calibri Light"/>
              </a:rPr>
              <a:t>・</a:t>
            </a:r>
            <a:r>
              <a:rPr lang="en-US" altLang="ja-JP" sz="2800" kern="0" dirty="0" smtClean="0">
                <a:solidFill>
                  <a:prstClr val="black"/>
                </a:solidFill>
                <a:latin typeface="Calibri Light"/>
              </a:rPr>
              <a:t>Problem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181677" y="1497558"/>
            <a:ext cx="8962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>
                <a:solidFill>
                  <a:prstClr val="black"/>
                </a:solidFill>
                <a:latin typeface="Arial" charset="0"/>
              </a:rPr>
              <a:t>・</a:t>
            </a:r>
            <a:r>
              <a:rPr lang="en-US" altLang="ja-JP" dirty="0" smtClean="0"/>
              <a:t>Promotion </a:t>
            </a:r>
            <a:r>
              <a:rPr lang="en-US" altLang="ja-JP" dirty="0"/>
              <a:t>of development of fundamental </a:t>
            </a:r>
            <a:r>
              <a:rPr lang="en-US" altLang="ja-JP" dirty="0" smtClean="0"/>
              <a:t>superconducting technology</a:t>
            </a:r>
            <a:endParaRPr lang="en-US" altLang="ja-JP" dirty="0" smtClean="0">
              <a:solidFill>
                <a:prstClr val="black"/>
              </a:solidFill>
              <a:latin typeface="Arial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>
                <a:solidFill>
                  <a:prstClr val="black"/>
                </a:solidFill>
                <a:latin typeface="Calibri"/>
              </a:rPr>
              <a:t>・</a:t>
            </a:r>
            <a:r>
              <a:rPr lang="en-US" altLang="ja-JP" dirty="0" smtClean="0"/>
              <a:t>Superconducting </a:t>
            </a:r>
            <a:r>
              <a:rPr lang="en-US" altLang="ja-JP" dirty="0"/>
              <a:t>technology is expected to be applied to power transmission cables</a:t>
            </a:r>
            <a:r>
              <a:rPr lang="en-US" altLang="ja-JP" dirty="0" smtClean="0"/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dirty="0"/>
              <a:t> </a:t>
            </a:r>
            <a:r>
              <a:rPr lang="en-US" altLang="ja-JP" dirty="0" smtClean="0"/>
              <a:t> Especially social </a:t>
            </a:r>
            <a:r>
              <a:rPr lang="en-US" altLang="ja-JP" dirty="0"/>
              <a:t>infrastructure such as </a:t>
            </a:r>
            <a:r>
              <a:rPr lang="en-US" altLang="ja-JP" dirty="0" smtClean="0"/>
              <a:t>railroad.</a:t>
            </a:r>
            <a:endParaRPr lang="ja-JP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4" name="テキスト ボックス 6"/>
          <p:cNvSpPr txBox="1">
            <a:spLocks noChangeArrowheads="1"/>
          </p:cNvSpPr>
          <p:nvPr/>
        </p:nvSpPr>
        <p:spPr bwMode="auto">
          <a:xfrm>
            <a:off x="63500" y="2496431"/>
            <a:ext cx="2492276" cy="36933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dirty="0" smtClean="0">
                <a:solidFill>
                  <a:srgbClr val="0000FF"/>
                </a:solidFill>
                <a:latin typeface="Calibri"/>
              </a:rPr>
              <a:t>Issues </a:t>
            </a:r>
            <a:r>
              <a:rPr lang="en-US" altLang="ja-JP" dirty="0">
                <a:solidFill>
                  <a:srgbClr val="0000FF"/>
                </a:solidFill>
                <a:latin typeface="Calibri"/>
              </a:rPr>
              <a:t>in the railway site</a:t>
            </a:r>
          </a:p>
        </p:txBody>
      </p:sp>
      <p:sp>
        <p:nvSpPr>
          <p:cNvPr id="185" name="テキスト ボックス 6"/>
          <p:cNvSpPr txBox="1">
            <a:spLocks noChangeArrowheads="1"/>
          </p:cNvSpPr>
          <p:nvPr/>
        </p:nvSpPr>
        <p:spPr bwMode="auto">
          <a:xfrm>
            <a:off x="63500" y="1135037"/>
            <a:ext cx="1412156" cy="36933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dirty="0" smtClean="0">
                <a:solidFill>
                  <a:srgbClr val="0000FF"/>
                </a:solidFill>
                <a:latin typeface="Calibri"/>
              </a:rPr>
              <a:t>Social Needs</a:t>
            </a:r>
            <a:endParaRPr lang="en-US" altLang="ja-JP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186" name="テキスト ボックス 185"/>
          <p:cNvSpPr txBox="1"/>
          <p:nvPr/>
        </p:nvSpPr>
        <p:spPr>
          <a:xfrm>
            <a:off x="181676" y="2865710"/>
            <a:ext cx="8962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>
                <a:solidFill>
                  <a:prstClr val="black"/>
                </a:solidFill>
                <a:latin typeface="Arial" charset="0"/>
              </a:rPr>
              <a:t>・</a:t>
            </a:r>
            <a:r>
              <a:rPr lang="en-US" altLang="ja-JP" dirty="0" smtClean="0"/>
              <a:t>The </a:t>
            </a:r>
            <a:r>
              <a:rPr lang="en-US" altLang="ja-JP" dirty="0"/>
              <a:t>power loss due to the resistance of conventional cables is </a:t>
            </a:r>
            <a:r>
              <a:rPr lang="en-US" altLang="ja-JP" dirty="0" smtClean="0"/>
              <a:t>large.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・</a:t>
            </a:r>
            <a:r>
              <a:rPr lang="en-US" altLang="ja-JP" dirty="0" smtClean="0"/>
              <a:t>There </a:t>
            </a:r>
            <a:r>
              <a:rPr lang="en-US" altLang="ja-JP" dirty="0"/>
              <a:t>is no site to establish a substation when there is a demand </a:t>
            </a:r>
            <a:r>
              <a:rPr lang="en-US" altLang="ja-JP" dirty="0" smtClean="0"/>
              <a:t>for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lang="en-US" altLang="ja-JP" dirty="0"/>
              <a:t>enhancement of transport capacity, there is no countermeasure.</a:t>
            </a:r>
            <a:endParaRPr lang="en-US" altLang="ja-JP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6" name="テキスト ボックス 6"/>
          <p:cNvSpPr txBox="1">
            <a:spLocks noChangeArrowheads="1"/>
          </p:cNvSpPr>
          <p:nvPr/>
        </p:nvSpPr>
        <p:spPr bwMode="auto">
          <a:xfrm>
            <a:off x="63500" y="3939464"/>
            <a:ext cx="836092" cy="36933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dirty="0" smtClean="0">
                <a:solidFill>
                  <a:srgbClr val="0000FF"/>
                </a:solidFill>
                <a:latin typeface="Calibri"/>
              </a:rPr>
              <a:t>Effects</a:t>
            </a:r>
            <a:endParaRPr lang="en-US" altLang="ja-JP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357" name="テキスト ボックス 356"/>
          <p:cNvSpPr txBox="1"/>
          <p:nvPr/>
        </p:nvSpPr>
        <p:spPr>
          <a:xfrm>
            <a:off x="181676" y="4316903"/>
            <a:ext cx="8962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>
                <a:solidFill>
                  <a:prstClr val="black"/>
                </a:solidFill>
                <a:latin typeface="Arial" charset="0"/>
              </a:rPr>
              <a:t>・</a:t>
            </a:r>
            <a:r>
              <a:rPr lang="en-US" altLang="ja-JP" dirty="0" smtClean="0">
                <a:solidFill>
                  <a:prstClr val="black"/>
                </a:solidFill>
                <a:latin typeface="Arial" charset="0"/>
              </a:rPr>
              <a:t>T</a:t>
            </a:r>
            <a:r>
              <a:rPr lang="en-US" altLang="ja-JP" dirty="0" smtClean="0"/>
              <a:t>o </a:t>
            </a:r>
            <a:r>
              <a:rPr lang="en-US" altLang="ja-JP" dirty="0"/>
              <a:t>reduce the regeneration expiration and transmission </a:t>
            </a:r>
            <a:r>
              <a:rPr lang="en-US" altLang="ja-JP" dirty="0" smtClean="0"/>
              <a:t>loss.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・</a:t>
            </a:r>
            <a:r>
              <a:rPr lang="en-US" altLang="ja-JP" dirty="0" smtClean="0"/>
              <a:t>Voltage </a:t>
            </a:r>
            <a:r>
              <a:rPr lang="en-US" altLang="ja-JP" dirty="0"/>
              <a:t>compensation </a:t>
            </a:r>
            <a:r>
              <a:rPr lang="en-US" altLang="ja-JP" dirty="0" smtClean="0"/>
              <a:t>effect.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/>
              <a:t>・</a:t>
            </a:r>
            <a:r>
              <a:rPr lang="en-US" altLang="ja-JP" dirty="0" smtClean="0"/>
              <a:t>Consolidation </a:t>
            </a:r>
            <a:r>
              <a:rPr lang="en-US" altLang="ja-JP" dirty="0"/>
              <a:t>of </a:t>
            </a:r>
            <a:r>
              <a:rPr lang="en-US" altLang="ja-JP" dirty="0" smtClean="0"/>
              <a:t>substations.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/>
              <a:t>・</a:t>
            </a:r>
            <a:r>
              <a:rPr lang="en-US" altLang="ja-JP" dirty="0" smtClean="0"/>
              <a:t>Load </a:t>
            </a:r>
            <a:r>
              <a:rPr lang="en-US" altLang="ja-JP" dirty="0"/>
              <a:t>leveling of substation and suppression of rail galvanic corrosion.</a:t>
            </a:r>
            <a:endParaRPr lang="en-US" altLang="ja-JP" dirty="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0" y="57872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800" dirty="0" smtClean="0">
                <a:solidFill>
                  <a:srgbClr val="FF0000"/>
                </a:solidFill>
              </a:rPr>
              <a:t>Realization </a:t>
            </a:r>
            <a:r>
              <a:rPr lang="en-US" altLang="ja-JP" sz="2800" dirty="0">
                <a:solidFill>
                  <a:srgbClr val="FF0000"/>
                </a:solidFill>
              </a:rPr>
              <a:t>of a compact long-distance cooling system that can be used at railway sites</a:t>
            </a:r>
            <a:endParaRPr lang="ja-JP" altLang="en-US" sz="28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6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6729795" y="6356351"/>
            <a:ext cx="2057400" cy="365125"/>
          </a:xfrm>
        </p:spPr>
        <p:txBody>
          <a:bodyPr/>
          <a:lstStyle/>
          <a:p>
            <a:fld id="{5E7AB65E-D4B4-4C2F-A5D3-7F669069C421}" type="slidenum">
              <a:rPr lang="ja-JP" altLang="en-US" sz="2000" smtClean="0">
                <a:solidFill>
                  <a:prstClr val="black"/>
                </a:solidFill>
              </a:rPr>
              <a:pPr/>
              <a:t>15</a:t>
            </a:fld>
            <a:endParaRPr lang="ja-JP" altLang="en-US" sz="2000" dirty="0">
              <a:solidFill>
                <a:prstClr val="black"/>
              </a:solidFill>
            </a:endParaRPr>
          </a:p>
        </p:txBody>
      </p:sp>
      <p:sp>
        <p:nvSpPr>
          <p:cNvPr id="17" name="Rectangle 22"/>
          <p:cNvSpPr txBox="1">
            <a:spLocks noChangeArrowheads="1"/>
          </p:cNvSpPr>
          <p:nvPr/>
        </p:nvSpPr>
        <p:spPr bwMode="auto">
          <a:xfrm>
            <a:off x="215601" y="44624"/>
            <a:ext cx="8242852" cy="57606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DC Feeder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cable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 (Railway)</a:t>
            </a:r>
            <a:endParaRPr lang="en-US" altLang="ja-JP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54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75363"/>
              </p:ext>
            </p:extLst>
          </p:nvPr>
        </p:nvGraphicFramePr>
        <p:xfrm>
          <a:off x="251520" y="1073372"/>
          <a:ext cx="8535675" cy="5158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09"/>
                <a:gridCol w="3424638"/>
                <a:gridCol w="1861601"/>
                <a:gridCol w="420713"/>
                <a:gridCol w="2282314"/>
              </a:tblGrid>
              <a:tr h="43029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Items</a:t>
                      </a:r>
                      <a:endParaRPr kumimoji="1" lang="ja-JP" altLang="en-US" sz="16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</a:t>
                      </a:r>
                      <a:endParaRPr kumimoji="1" lang="ja-JP" altLang="en-US" sz="16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2030</a:t>
                      </a:r>
                      <a:endParaRPr kumimoji="1" lang="ja-JP" altLang="en-US" sz="16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413168">
                <a:tc gridSpan="5">
                  <a:txBody>
                    <a:bodyPr/>
                    <a:lstStyle/>
                    <a:p>
                      <a:r>
                        <a:rPr kumimoji="1" lang="ja-JP" altLang="en-US" sz="2000" b="1" dirty="0" smtClean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kumimoji="1" lang="en-US" altLang="ja-JP" sz="2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Establishment</a:t>
                      </a:r>
                      <a:r>
                        <a:rPr kumimoji="1" lang="en-US" altLang="ja-JP" sz="20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</a:t>
                      </a:r>
                      <a:r>
                        <a:rPr kumimoji="1" lang="en-US" altLang="ja-JP" sz="2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km-class long cooling system</a:t>
                      </a:r>
                      <a:endParaRPr kumimoji="1" lang="ja-JP" altLang="en-US" sz="2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</a:rPr>
                        <a:t>１</a:t>
                      </a: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kumimoji="1" lang="ja-JP" altLang="en-US" sz="1600" b="0" dirty="0" smtClean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Compact</a:t>
                      </a:r>
                      <a:r>
                        <a:rPr kumimoji="1" lang="en-US" altLang="ja-JP" sz="16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size cooling system</a:t>
                      </a:r>
                      <a:endParaRPr kumimoji="1" lang="en-US" altLang="ja-JP" sz="16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　（</a:t>
                      </a: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RTRI, </a:t>
                      </a:r>
                      <a:r>
                        <a:rPr kumimoji="1" lang="en-US" altLang="ja-JP" sz="1600" b="0" dirty="0" err="1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Meyekawa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）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Installation volume</a:t>
                      </a:r>
                    </a:p>
                    <a:p>
                      <a:pPr algn="l"/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10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</a:t>
                      </a:r>
                      <a:r>
                        <a:rPr kumimoji="1" lang="en-US" altLang="ja-JP" sz="1600" b="1" baseline="30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/kW 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Installation 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</a:t>
                      </a:r>
                      <a:r>
                        <a:rPr kumimoji="1" lang="en-US" altLang="ja-JP" sz="1600" b="1" baseline="30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/kW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</a:rPr>
                        <a:t>２</a:t>
                      </a: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kumimoji="1" lang="ja-JP" altLang="en-US" sz="1600" b="0" dirty="0" smtClean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effectLst/>
                        </a:rPr>
                        <a:t>LN2 pump system</a:t>
                      </a:r>
                      <a:r>
                        <a:rPr kumimoji="1" lang="ja-JP" alt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　（</a:t>
                      </a: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RTRI, IHI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）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effectLst/>
                        <a:latin typeface="ＭＳ Ｐゴシック" pitchFamily="50" charset="-128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Head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：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</a:t>
                      </a:r>
                      <a:r>
                        <a:rPr kumimoji="1" lang="en-US" altLang="ja-JP" sz="1600" b="1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kumimoji="1" lang="en-US" altLang="ja-JP" sz="1600" b="1" baseline="0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MPa</a:t>
                      </a:r>
                      <a:endParaRPr kumimoji="1" lang="en-US" altLang="ja-JP" sz="1600" b="1" baseline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/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Flow rate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：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 L/min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Head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：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</a:t>
                      </a:r>
                      <a:r>
                        <a:rPr kumimoji="1" lang="en-US" altLang="ja-JP" sz="1600" b="1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kumimoji="1" lang="en-US" altLang="ja-JP" sz="1600" b="1" baseline="0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MPa</a:t>
                      </a:r>
                      <a:endParaRPr kumimoji="1" lang="en-US" altLang="ja-JP" sz="1600" b="1" baseline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/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Flow</a:t>
                      </a:r>
                      <a:r>
                        <a:rPr kumimoji="1" lang="en-US" altLang="ja-JP" sz="1600" b="1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rate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：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 L/min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kumimoji="1" lang="en-US" altLang="ja-JP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86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</a:rPr>
                        <a:t>３</a:t>
                      </a: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kumimoji="1" lang="ja-JP" altLang="en-US" sz="1600" b="0" dirty="0" smtClean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 smtClean="0">
                          <a:effectLst/>
                        </a:rPr>
                        <a:t>Insulation pipe technology development</a:t>
                      </a:r>
                      <a:r>
                        <a:rPr kumimoji="1" lang="ja-JP" altLang="en-US" sz="160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　　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effectLst/>
                        <a:latin typeface="ＭＳ Ｐゴシック" pitchFamily="50" charset="-128"/>
                        <a:ea typeface="ＭＳ Ｐゴシック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+mn-ea"/>
                        </a:rPr>
                        <a:t>  (RTRI, MESCO)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　　　　　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effectLst/>
                        <a:latin typeface="ＭＳ Ｐゴシック" pitchFamily="50" charset="-128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Heat intrusion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：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&gt;4 W/m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Regular evacuation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Heat intrusion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：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W/m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Once</a:t>
                      </a:r>
                      <a:r>
                        <a:rPr kumimoji="1" lang="en-US" altLang="ja-JP" sz="1600" b="1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1 year evacuation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391704">
                <a:tc gridSpan="5">
                  <a:txBody>
                    <a:bodyPr/>
                    <a:lstStyle/>
                    <a:p>
                      <a:r>
                        <a:rPr lang="ja-JP" altLang="en-US" sz="2000" b="1" dirty="0" smtClean="0">
                          <a:solidFill>
                            <a:schemeClr val="tx1"/>
                          </a:solidFill>
                        </a:rPr>
                        <a:t>②</a:t>
                      </a:r>
                      <a:r>
                        <a:rPr kumimoji="1" lang="en-US" altLang="ja-JP" sz="2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Establishment of design/evaluation/maintenance</a:t>
                      </a:r>
                      <a:r>
                        <a:rPr kumimoji="1" lang="en-US" altLang="ja-JP" sz="20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standard</a:t>
                      </a:r>
                      <a:endParaRPr lang="ja-JP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86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</a:rPr>
                        <a:t>１</a:t>
                      </a: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kumimoji="1" lang="ja-JP" altLang="en-US" sz="1600" b="0" dirty="0" smtClean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Evaluation Technology</a:t>
                      </a:r>
                    </a:p>
                    <a:p>
                      <a:pPr algn="l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（</a:t>
                      </a: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RTRI, Tokyo Univ.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）</a:t>
                      </a:r>
                      <a:endParaRPr kumimoji="1" lang="en-US" altLang="ja-JP" sz="1600" b="0" dirty="0" smtClean="0">
                        <a:solidFill>
                          <a:schemeClr val="tx1"/>
                        </a:solidFill>
                        <a:effectLst/>
                        <a:latin typeface="ＭＳ Ｐゴシック" pitchFamily="50" charset="-128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―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Electric field analysis of current lead under nitrogen gas environment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693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</a:rPr>
                        <a:t>２</a:t>
                      </a: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kumimoji="1" lang="ja-JP" altLang="en-US" sz="1600" b="0" dirty="0" smtClean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</a:rPr>
                        <a:t>Maintenance technology</a:t>
                      </a:r>
                    </a:p>
                    <a:p>
                      <a:pPr algn="l"/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 （</a:t>
                      </a:r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RTRI, Kyushu Univ.,</a:t>
                      </a:r>
                      <a:r>
                        <a:rPr kumimoji="1" lang="en-US" altLang="ja-JP" sz="1600" b="0" baseline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 Mie Univ.</a:t>
                      </a:r>
                      <a:r>
                        <a:rPr kumimoji="1" lang="ja-JP" altLang="en-US" sz="1600" b="0" dirty="0" smtClean="0">
                          <a:solidFill>
                            <a:schemeClr val="tx1"/>
                          </a:solidFill>
                          <a:effectLst/>
                          <a:latin typeface="ＭＳ Ｐゴシック" pitchFamily="50" charset="-128"/>
                          <a:ea typeface="ＭＳ Ｐゴシック" pitchFamily="50" charset="-128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―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ja-JP" sz="1600" dirty="0" smtClean="0">
                          <a:effectLst/>
                        </a:rPr>
                        <a:t>Establishment of application guidelines for system maintenance technology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kumimoji="1" lang="ja-JP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6729795" y="6356351"/>
            <a:ext cx="2057400" cy="365125"/>
          </a:xfrm>
        </p:spPr>
        <p:txBody>
          <a:bodyPr/>
          <a:lstStyle/>
          <a:p>
            <a:fld id="{5E7AB65E-D4B4-4C2F-A5D3-7F669069C421}" type="slidenum">
              <a:rPr lang="ja-JP" altLang="en-US" sz="2000" smtClean="0">
                <a:solidFill>
                  <a:prstClr val="black"/>
                </a:solidFill>
              </a:rPr>
              <a:pPr/>
              <a:t>16</a:t>
            </a:fld>
            <a:endParaRPr lang="ja-JP" altLang="en-US" sz="2000" dirty="0">
              <a:solidFill>
                <a:prstClr val="black"/>
              </a:solidFill>
            </a:endParaRPr>
          </a:p>
        </p:txBody>
      </p:sp>
      <p:sp>
        <p:nvSpPr>
          <p:cNvPr id="6" name="Rectangle 22"/>
          <p:cNvSpPr txBox="1">
            <a:spLocks noChangeArrowheads="1"/>
          </p:cNvSpPr>
          <p:nvPr/>
        </p:nvSpPr>
        <p:spPr bwMode="auto">
          <a:xfrm>
            <a:off x="433604" y="44624"/>
            <a:ext cx="8242852" cy="9361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DC Feeder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cable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</a:t>
            </a:r>
            <a:r>
              <a:rPr lang="ja-JP" altLang="en-US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　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(Railway)</a:t>
            </a:r>
          </a:p>
          <a:p>
            <a:pPr marL="144000" indent="-252000"/>
            <a:r>
              <a:rPr lang="en-US" altLang="ja-JP" sz="2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target</a:t>
            </a:r>
            <a:endParaRPr lang="en-US" altLang="ja-JP" sz="2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>
          <a:xfrm>
            <a:off x="7010400" y="6381328"/>
            <a:ext cx="2133600" cy="365125"/>
          </a:xfrm>
        </p:spPr>
        <p:txBody>
          <a:bodyPr/>
          <a:lstStyle/>
          <a:p>
            <a:fld id="{03804D39-A81B-48FC-970F-C3C5047A81B8}" type="slidenum">
              <a:rPr lang="en-US" altLang="ja-JP" sz="2000" smtClean="0">
                <a:solidFill>
                  <a:prstClr val="black"/>
                </a:solidFill>
              </a:rPr>
              <a:pPr/>
              <a:t>17</a:t>
            </a:fld>
            <a:endParaRPr lang="en-US" altLang="ja-JP" sz="2000">
              <a:solidFill>
                <a:prstClr val="black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79959" y="1772816"/>
            <a:ext cx="835292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ja-JP" sz="2400" u="sng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Main Objective</a:t>
            </a:r>
          </a:p>
          <a:p>
            <a:pPr eaLnBrk="1" hangingPunct="1"/>
            <a:r>
              <a:rPr lang="ja-JP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○</a:t>
            </a:r>
            <a:r>
              <a:rPr lang="en-US" altLang="ja-JP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Test producing 3T and 5T half size HTS coils for MRI </a:t>
            </a:r>
          </a:p>
          <a:p>
            <a:pPr eaLnBrk="1" hangingPunct="1"/>
            <a:r>
              <a:rPr lang="ja-JP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○</a:t>
            </a:r>
            <a:r>
              <a:rPr lang="en-US" altLang="ja-JP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Measurement of field uniformity and stability</a:t>
            </a:r>
            <a:endParaRPr lang="en-US" altLang="ja-JP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ja-JP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○</a:t>
            </a:r>
            <a:r>
              <a:rPr lang="en-US" altLang="ja-JP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High current density coil </a:t>
            </a: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(&gt;200A/mm2 at 7T)</a:t>
            </a:r>
          </a:p>
          <a:p>
            <a:pPr eaLnBrk="1" hangingPunct="1"/>
            <a:r>
              <a:rPr lang="ja-JP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○</a:t>
            </a:r>
            <a:r>
              <a:rPr lang="en-US" altLang="ja-JP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Design of 3T whole body MRI magnet by HTS</a:t>
            </a:r>
          </a:p>
          <a:p>
            <a:pPr eaLnBrk="1" hangingPunct="1"/>
            <a:endParaRPr lang="en-US" altLang="ja-JP" sz="2400" dirty="0">
              <a:solidFill>
                <a:prstClr val="black"/>
              </a:solidFill>
              <a:latin typeface="Times New Roman" panose="02020603050405020304" pitchFamily="18" charset="0"/>
              <a:ea typeface="HGP創英角ｺﾞｼｯｸUB" pitchFamily="50" charset="-128"/>
              <a:cs typeface="Times New Roman" panose="02020603050405020304" pitchFamily="18" charset="0"/>
            </a:endParaRPr>
          </a:p>
          <a:p>
            <a:pPr eaLnBrk="1" hangingPunct="1"/>
            <a:endParaRPr lang="en-US" altLang="ja-JP" dirty="0" smtClean="0">
              <a:solidFill>
                <a:prstClr val="black"/>
              </a:solidFill>
              <a:latin typeface="Times New Roman" panose="02020603050405020304" pitchFamily="18" charset="0"/>
              <a:ea typeface="HGP創英角ｺﾞｼｯｸUB" pitchFamily="50" charset="-128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ja-JP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The work will be held 2016-2020</a:t>
            </a:r>
            <a:endParaRPr lang="en-US" altLang="ja-JP" dirty="0">
              <a:solidFill>
                <a:prstClr val="black"/>
              </a:solidFill>
              <a:latin typeface="Times New Roman" panose="02020603050405020304" pitchFamily="18" charset="0"/>
              <a:ea typeface="HGP創英角ｺﾞｼｯｸUB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67544" y="903038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ja-JP" sz="2000" dirty="0">
                <a:solidFill>
                  <a:srgbClr val="0000FF"/>
                </a:solidFill>
                <a:latin typeface="Arial" charset="0"/>
              </a:rPr>
              <a:t>Development of a </a:t>
            </a:r>
            <a:r>
              <a:rPr lang="en-US" altLang="ja-JP" sz="2000" dirty="0" smtClean="0">
                <a:solidFill>
                  <a:srgbClr val="0000FF"/>
                </a:solidFill>
                <a:latin typeface="Arial" charset="0"/>
              </a:rPr>
              <a:t>high temperature superconducting </a:t>
            </a:r>
            <a:r>
              <a:rPr lang="en-US" altLang="ja-JP" sz="2000" dirty="0">
                <a:solidFill>
                  <a:srgbClr val="0000FF"/>
                </a:solidFill>
                <a:latin typeface="Arial" charset="0"/>
              </a:rPr>
              <a:t>magnet system having h</a:t>
            </a:r>
            <a:r>
              <a:rPr lang="en-US" altLang="ja-JP" sz="2000" dirty="0" smtClean="0">
                <a:solidFill>
                  <a:srgbClr val="0000FF"/>
                </a:solidFill>
                <a:latin typeface="Arial" charset="0"/>
              </a:rPr>
              <a:t>igh stable magnetic </a:t>
            </a:r>
            <a:r>
              <a:rPr lang="en-US" altLang="ja-JP" sz="2000" dirty="0">
                <a:solidFill>
                  <a:srgbClr val="0000FF"/>
                </a:solidFill>
                <a:latin typeface="Arial" charset="0"/>
              </a:rPr>
              <a:t>field</a:t>
            </a:r>
            <a:endParaRPr lang="ja-JP" altLang="en-US" sz="2000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20" name="図 19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8584" y="4650235"/>
            <a:ext cx="1626870" cy="166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図 2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4894" y="4592483"/>
            <a:ext cx="1626870" cy="166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Oval 2"/>
          <p:cNvSpPr>
            <a:spLocks noChangeArrowheads="1"/>
          </p:cNvSpPr>
          <p:nvPr/>
        </p:nvSpPr>
        <p:spPr bwMode="auto">
          <a:xfrm>
            <a:off x="5471826" y="5458468"/>
            <a:ext cx="165100" cy="163513"/>
          </a:xfrm>
          <a:prstGeom prst="ellipse">
            <a:avLst/>
          </a:prstGeom>
          <a:solidFill>
            <a:srgbClr val="FF0000">
              <a:alpha val="49001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ja-JP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7500343" y="5407083"/>
            <a:ext cx="163513" cy="163512"/>
          </a:xfrm>
          <a:prstGeom prst="ellipse">
            <a:avLst/>
          </a:prstGeom>
          <a:solidFill>
            <a:srgbClr val="FF0000">
              <a:alpha val="49001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ja-JP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5767101" y="5795018"/>
            <a:ext cx="457200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ja-JP" altLang="en-US" sz="1100" smtClean="0">
                <a:solidFill>
                  <a:prstClr val="black"/>
                </a:solidFill>
                <a:latin typeface="HGSｺﾞｼｯｸE" pitchFamily="50" charset="-128"/>
                <a:ea typeface="HGSｺﾞｼｯｸE" pitchFamily="50" charset="-128"/>
                <a:cs typeface="ＭＳ Ｐゴシック" pitchFamily="50" charset="-128"/>
              </a:rPr>
              <a:t>３</a:t>
            </a:r>
            <a:r>
              <a:rPr lang="en-US" altLang="ja-JP" sz="1100" smtClean="0">
                <a:solidFill>
                  <a:prstClr val="black"/>
                </a:solidFill>
                <a:latin typeface="HGSｺﾞｼｯｸE" pitchFamily="50" charset="-128"/>
                <a:ea typeface="HGSｺﾞｼｯｸE" pitchFamily="50" charset="-128"/>
                <a:cs typeface="ＭＳ Ｐゴシック" pitchFamily="50" charset="-128"/>
              </a:rPr>
              <a:t>T</a:t>
            </a:r>
            <a:endParaRPr lang="ja-JP" altLang="ja-JP" smtClean="0">
              <a:solidFill>
                <a:prstClr val="black"/>
              </a:solidFill>
              <a:cs typeface="ＭＳ Ｐゴシック" pitchFamily="50" charset="-128"/>
            </a:endParaRPr>
          </a:p>
        </p:txBody>
      </p:sp>
      <p:cxnSp>
        <p:nvCxnSpPr>
          <p:cNvPr id="25" name="AutoShape 5"/>
          <p:cNvCxnSpPr>
            <a:cxnSpLocks noChangeShapeType="1"/>
          </p:cNvCxnSpPr>
          <p:nvPr/>
        </p:nvCxnSpPr>
        <p:spPr bwMode="auto">
          <a:xfrm flipH="1">
            <a:off x="5722651" y="5898206"/>
            <a:ext cx="95250" cy="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26" name="AutoShape 6"/>
          <p:cNvCxnSpPr>
            <a:cxnSpLocks noChangeShapeType="1"/>
          </p:cNvCxnSpPr>
          <p:nvPr/>
        </p:nvCxnSpPr>
        <p:spPr bwMode="auto">
          <a:xfrm flipH="1" flipV="1">
            <a:off x="5576601" y="5621981"/>
            <a:ext cx="146050" cy="276225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836893" y="5735695"/>
            <a:ext cx="457200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ja-JP" altLang="en-US" sz="1100" b="1" u="sng" dirty="0" smtClean="0">
                <a:solidFill>
                  <a:prstClr val="black"/>
                </a:solidFill>
                <a:latin typeface="HGSｺﾞｼｯｸE" pitchFamily="50" charset="-128"/>
                <a:ea typeface="HGSｺﾞｼｯｸE" pitchFamily="50" charset="-128"/>
                <a:cs typeface="ＭＳ Ｐゴシック" pitchFamily="50" charset="-128"/>
              </a:rPr>
              <a:t>５</a:t>
            </a:r>
            <a:r>
              <a:rPr lang="en-US" altLang="ja-JP" sz="1100" b="1" u="sng" dirty="0" smtClean="0">
                <a:solidFill>
                  <a:prstClr val="black"/>
                </a:solidFill>
                <a:latin typeface="HGSｺﾞｼｯｸE" pitchFamily="50" charset="-128"/>
                <a:ea typeface="HGSｺﾞｼｯｸE" pitchFamily="50" charset="-128"/>
                <a:cs typeface="ＭＳ Ｐゴシック" pitchFamily="50" charset="-128"/>
              </a:rPr>
              <a:t>T</a:t>
            </a:r>
            <a:endParaRPr lang="ja-JP" altLang="ja-JP" b="1" u="sng" dirty="0" smtClean="0">
              <a:solidFill>
                <a:prstClr val="black"/>
              </a:solidFill>
              <a:cs typeface="ＭＳ Ｐゴシック" pitchFamily="50" charset="-128"/>
            </a:endParaRPr>
          </a:p>
        </p:txBody>
      </p:sp>
      <p:cxnSp>
        <p:nvCxnSpPr>
          <p:cNvPr id="28" name="AutoShape 8"/>
          <p:cNvCxnSpPr>
            <a:cxnSpLocks noChangeShapeType="1"/>
          </p:cNvCxnSpPr>
          <p:nvPr/>
        </p:nvCxnSpPr>
        <p:spPr bwMode="auto">
          <a:xfrm flipH="1">
            <a:off x="7792443" y="5838883"/>
            <a:ext cx="95250" cy="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29" name="AutoShape 9"/>
          <p:cNvCxnSpPr>
            <a:cxnSpLocks noChangeShapeType="1"/>
          </p:cNvCxnSpPr>
          <p:nvPr/>
        </p:nvCxnSpPr>
        <p:spPr bwMode="auto">
          <a:xfrm flipH="1" flipV="1">
            <a:off x="7646393" y="5562658"/>
            <a:ext cx="146050" cy="276225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</p:cxnSp>
      <p:pic>
        <p:nvPicPr>
          <p:cNvPr id="30" name="Picture 21"/>
          <p:cNvPicPr>
            <a:picLocks noChangeAspect="1" noChangeArrowheads="1"/>
          </p:cNvPicPr>
          <p:nvPr/>
        </p:nvPicPr>
        <p:blipFill rotWithShape="1">
          <a:blip r:embed="rId3" cstate="print"/>
          <a:srcRect l="55781" t="7174" r="8805" b="9418"/>
          <a:stretch/>
        </p:blipFill>
        <p:spPr bwMode="auto">
          <a:xfrm>
            <a:off x="7255668" y="3356992"/>
            <a:ext cx="1292005" cy="1095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テキスト ボックス 16"/>
          <p:cNvSpPr txBox="1"/>
          <p:nvPr/>
        </p:nvSpPr>
        <p:spPr>
          <a:xfrm>
            <a:off x="4572000" y="6444044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altLang="ja-JP" sz="2000" dirty="0" smtClean="0">
                <a:solidFill>
                  <a:prstClr val="black"/>
                </a:solidFill>
                <a:latin typeface="Arial" charset="0"/>
              </a:rPr>
              <a:t>1</a:t>
            </a:r>
            <a:r>
              <a:rPr lang="en-US" altLang="ja-JP" sz="2000" baseline="30000" dirty="0" smtClean="0">
                <a:solidFill>
                  <a:prstClr val="black"/>
                </a:solidFill>
                <a:latin typeface="Arial" charset="0"/>
              </a:rPr>
              <a:t>st</a:t>
            </a:r>
            <a:r>
              <a:rPr lang="en-US" altLang="ja-JP" sz="2000" dirty="0" smtClean="0">
                <a:solidFill>
                  <a:prstClr val="black"/>
                </a:solidFill>
                <a:latin typeface="Arial" charset="0"/>
              </a:rPr>
              <a:t>:2016~2018</a:t>
            </a:r>
            <a:endParaRPr lang="ja-JP" altLang="en-US" sz="2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732240" y="641268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altLang="ja-JP" sz="2000" dirty="0" smtClean="0">
                <a:solidFill>
                  <a:prstClr val="black"/>
                </a:solidFill>
                <a:latin typeface="Arial" charset="0"/>
              </a:rPr>
              <a:t>2</a:t>
            </a:r>
            <a:r>
              <a:rPr lang="en-US" altLang="ja-JP" sz="2000" baseline="30000" dirty="0" smtClean="0">
                <a:solidFill>
                  <a:prstClr val="black"/>
                </a:solidFill>
                <a:latin typeface="Arial" charset="0"/>
              </a:rPr>
              <a:t>nd</a:t>
            </a:r>
            <a:r>
              <a:rPr lang="en-US" altLang="ja-JP" sz="2000" dirty="0">
                <a:solidFill>
                  <a:prstClr val="black"/>
                </a:solidFill>
                <a:latin typeface="Arial" charset="0"/>
              </a:rPr>
              <a:t>:</a:t>
            </a:r>
            <a:r>
              <a:rPr lang="en-US" altLang="ja-JP" sz="2000" dirty="0" smtClean="0">
                <a:solidFill>
                  <a:prstClr val="black"/>
                </a:solidFill>
                <a:latin typeface="Arial" charset="0"/>
              </a:rPr>
              <a:t>2018~2020</a:t>
            </a:r>
            <a:endParaRPr lang="ja-JP" altLang="en-US" sz="20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33" name="カギ線コネクタ 32"/>
          <p:cNvCxnSpPr/>
          <p:nvPr/>
        </p:nvCxnSpPr>
        <p:spPr>
          <a:xfrm>
            <a:off x="6693944" y="3129161"/>
            <a:ext cx="914400" cy="288032"/>
          </a:xfrm>
          <a:prstGeom prst="bentConnector3">
            <a:avLst>
              <a:gd name="adj1" fmla="val 100000"/>
            </a:avLst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5004048" y="4084770"/>
            <a:ext cx="413995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ja-JP" sz="1400" dirty="0">
                <a:solidFill>
                  <a:prstClr val="black"/>
                </a:solidFill>
                <a:latin typeface="Arial" charset="0"/>
              </a:rPr>
              <a:t>Imaging to demonstrate high stable magnetic field and high homogeneous magnetic field</a:t>
            </a:r>
            <a:endParaRPr lang="ja-JP" altLang="en-US" sz="1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1" name="円形吹き出し 30"/>
          <p:cNvSpPr/>
          <p:nvPr/>
        </p:nvSpPr>
        <p:spPr>
          <a:xfrm>
            <a:off x="7033100" y="3398108"/>
            <a:ext cx="1603966" cy="1296516"/>
          </a:xfrm>
          <a:prstGeom prst="wedgeEllipseCallout">
            <a:avLst>
              <a:gd name="adj1" fmla="val -134867"/>
              <a:gd name="adj2" fmla="val 1075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9" name="円形吹き出し 38"/>
          <p:cNvSpPr/>
          <p:nvPr/>
        </p:nvSpPr>
        <p:spPr>
          <a:xfrm>
            <a:off x="7033100" y="3398108"/>
            <a:ext cx="1603966" cy="1296516"/>
          </a:xfrm>
          <a:prstGeom prst="wedgeEllipseCallout">
            <a:avLst>
              <a:gd name="adj1" fmla="val -16528"/>
              <a:gd name="adj2" fmla="val 9531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4" name="Rectangle 22"/>
          <p:cNvSpPr txBox="1">
            <a:spLocks noChangeArrowheads="1"/>
          </p:cNvSpPr>
          <p:nvPr/>
        </p:nvSpPr>
        <p:spPr bwMode="auto">
          <a:xfrm>
            <a:off x="577620" y="116632"/>
            <a:ext cx="8242852" cy="57606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MRI</a:t>
            </a:r>
            <a:r>
              <a:rPr lang="ja-JP" altLang="en-US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magnet</a:t>
            </a:r>
            <a:r>
              <a:rPr lang="ja-JP" altLang="en-US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</a:t>
            </a:r>
            <a:endParaRPr lang="en-US" altLang="ja-JP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55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06286" y="836712"/>
            <a:ext cx="42496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ja-JP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Test half size 3T HTS coil for MRI </a:t>
            </a:r>
            <a:endParaRPr lang="ja-JP" altLang="en-US" sz="2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HG創英角ｺﾞｼｯｸUB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>
          <a:xfrm>
            <a:off x="6999196" y="6381328"/>
            <a:ext cx="2133600" cy="365125"/>
          </a:xfrm>
        </p:spPr>
        <p:txBody>
          <a:bodyPr/>
          <a:lstStyle/>
          <a:p>
            <a:fld id="{03804D39-A81B-48FC-970F-C3C5047A81B8}" type="slidenum">
              <a:rPr lang="en-US" altLang="ja-JP" sz="2000" smtClean="0">
                <a:solidFill>
                  <a:prstClr val="black"/>
                </a:solidFill>
              </a:rPr>
              <a:pPr/>
              <a:t>18</a:t>
            </a:fld>
            <a:endParaRPr lang="en-US" altLang="ja-JP" sz="2000">
              <a:solidFill>
                <a:prstClr val="black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49833" y="4886234"/>
            <a:ext cx="351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altLang="ja-JP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 design of a half size HTS </a:t>
            </a:r>
            <a:r>
              <a:rPr lang="en-US" altLang="ja-JP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3T-coil </a:t>
            </a:r>
            <a:endParaRPr lang="ja-JP" alt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35734" y="1330896"/>
            <a:ext cx="4520604" cy="3116515"/>
            <a:chOff x="283991" y="1323462"/>
            <a:chExt cx="3706331" cy="2555153"/>
          </a:xfrm>
        </p:grpSpPr>
        <p:pic>
          <p:nvPicPr>
            <p:cNvPr id="6" name="図 5"/>
            <p:cNvPicPr/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7072" y="1323462"/>
              <a:ext cx="2826234" cy="25325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2355600" y="1490049"/>
              <a:ext cx="1634722" cy="2519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74295" tIns="8890" rIns="74295" bIns="8890" numCol="1" anchor="t" anchorCtr="0" compatLnSpc="1">
              <a:prstTxWarp prst="textNoShape">
                <a:avLst/>
              </a:prstTxWarp>
            </a:bodyPr>
            <a:lstStyle/>
            <a:p>
              <a:pPr algn="just" eaLnBrk="1" hangingPunct="1"/>
              <a:r>
                <a:rPr lang="en-US" altLang="ja-JP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  <a:cs typeface="ＭＳ Ｐゴシック" pitchFamily="50" charset="-128"/>
                </a:rPr>
                <a:t>Active shield coil</a:t>
              </a:r>
              <a:endParaRPr lang="ja-JP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ＭＳ Ｐゴシック" pitchFamily="50" charset="-128"/>
              </a:endParaRPr>
            </a:p>
          </p:txBody>
        </p:sp>
        <p:cxnSp>
          <p:nvCxnSpPr>
            <p:cNvPr id="8" name="AutoShape 3"/>
            <p:cNvCxnSpPr>
              <a:cxnSpLocks noChangeShapeType="1"/>
              <a:stCxn id="7" idx="1"/>
            </p:cNvCxnSpPr>
            <p:nvPr/>
          </p:nvCxnSpPr>
          <p:spPr bwMode="auto">
            <a:xfrm flipH="1">
              <a:off x="2100957" y="1616004"/>
              <a:ext cx="254642" cy="200299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" name="AutoShape 4"/>
            <p:cNvCxnSpPr>
              <a:cxnSpLocks noChangeShapeType="1"/>
            </p:cNvCxnSpPr>
            <p:nvPr/>
          </p:nvCxnSpPr>
          <p:spPr bwMode="auto">
            <a:xfrm flipH="1">
              <a:off x="2662823" y="1813184"/>
              <a:ext cx="127908" cy="35598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765356" y="3484371"/>
              <a:ext cx="1109662" cy="394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74295" tIns="8890" rIns="74295" bIns="8890" numCol="1" anchor="t" anchorCtr="0" compatLnSpc="1">
              <a:prstTxWarp prst="textNoShape">
                <a:avLst/>
              </a:prstTxWarp>
            </a:bodyPr>
            <a:lstStyle/>
            <a:p>
              <a:pPr algn="just" eaLnBrk="1" hangingPunct="1"/>
              <a:r>
                <a:rPr lang="en-US" altLang="ja-JP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  <a:cs typeface="ＭＳ Ｐゴシック" pitchFamily="50" charset="-128"/>
                </a:rPr>
                <a:t>Main coil</a:t>
              </a:r>
              <a:endParaRPr lang="ja-JP" altLang="en-US" sz="4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ＭＳ Ｐゴシック" pitchFamily="50" charset="-128"/>
              </a:endParaRPr>
            </a:p>
          </p:txBody>
        </p:sp>
        <p:cxnSp>
          <p:nvCxnSpPr>
            <p:cNvPr id="11" name="AutoShape 6"/>
            <p:cNvCxnSpPr>
              <a:cxnSpLocks noChangeShapeType="1"/>
            </p:cNvCxnSpPr>
            <p:nvPr/>
          </p:nvCxnSpPr>
          <p:spPr bwMode="auto">
            <a:xfrm flipH="1" flipV="1">
              <a:off x="2355600" y="3392051"/>
              <a:ext cx="396630" cy="38468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2" name="直線矢印コネクタ 11"/>
            <p:cNvCxnSpPr/>
            <p:nvPr/>
          </p:nvCxnSpPr>
          <p:spPr bwMode="auto">
            <a:xfrm flipV="1">
              <a:off x="1982209" y="2833463"/>
              <a:ext cx="577515" cy="4235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13" name="テキスト ボックス 12"/>
            <p:cNvSpPr txBox="1"/>
            <p:nvPr/>
          </p:nvSpPr>
          <p:spPr>
            <a:xfrm rot="19455880">
              <a:off x="1711897" y="2770692"/>
              <a:ext cx="763849" cy="25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hangingPunct="1"/>
              <a:r>
                <a:rPr lang="en-US" altLang="ja-JP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φ580mm</a:t>
              </a:r>
              <a:endParaRPr lang="ja-JP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14" name="直線矢印コネクタ 13"/>
            <p:cNvCxnSpPr/>
            <p:nvPr/>
          </p:nvCxnSpPr>
          <p:spPr bwMode="auto">
            <a:xfrm flipH="1">
              <a:off x="1799329" y="2284823"/>
              <a:ext cx="981776" cy="144378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15" name="テキスト ボックス 14"/>
            <p:cNvSpPr txBox="1"/>
            <p:nvPr/>
          </p:nvSpPr>
          <p:spPr>
            <a:xfrm>
              <a:off x="2765356" y="2024940"/>
              <a:ext cx="942619" cy="252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en-US" altLang="ja-JP" sz="1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φ1200mm</a:t>
              </a:r>
              <a:endParaRPr lang="ja-JP" altLang="en-US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" name="AutoShape 2"/>
            <p:cNvSpPr>
              <a:spLocks noChangeShapeType="1"/>
            </p:cNvSpPr>
            <p:nvPr/>
          </p:nvSpPr>
          <p:spPr bwMode="auto">
            <a:xfrm>
              <a:off x="773096" y="2551976"/>
              <a:ext cx="550862" cy="68103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295" tIns="8890" rIns="74295" bIns="889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ja-JP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283991" y="3006717"/>
              <a:ext cx="817563" cy="233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4295" tIns="8890" rIns="74295" bIns="8890" numCol="1" anchor="t" anchorCtr="0" compatLnSpc="1">
              <a:prstTxWarp prst="textNoShape">
                <a:avLst/>
              </a:prstTxWarp>
            </a:bodyPr>
            <a:lstStyle/>
            <a:p>
              <a:pPr algn="just" eaLnBrk="1" hangingPunct="1"/>
              <a:r>
                <a:rPr lang="en-US" altLang="ja-JP" sz="1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ｺﾞｼｯｸM" pitchFamily="50" charset="-128"/>
                  <a:cs typeface="Arial" pitchFamily="34" charset="0"/>
                </a:rPr>
                <a:t>L:980mm</a:t>
              </a:r>
              <a:endParaRPr lang="ja-JP" altLang="ja-JP" sz="4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4716016" y="832326"/>
            <a:ext cx="41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ja-JP" u="sng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Specification of the half size 3T HTS Coil</a:t>
            </a:r>
            <a:endParaRPr lang="ja-JP" altLang="ja-JP" u="sng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2" name="表 31"/>
          <p:cNvGraphicFramePr>
            <a:graphicFrameLocks noGrp="1"/>
          </p:cNvGraphicFramePr>
          <p:nvPr>
            <p:extLst/>
          </p:nvPr>
        </p:nvGraphicFramePr>
        <p:xfrm>
          <a:off x="4420954" y="1330896"/>
          <a:ext cx="4608512" cy="393752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32248"/>
                <a:gridCol w="2376264"/>
              </a:tblGrid>
              <a:tr h="353540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/>
                        <a:t>Inner </a:t>
                      </a:r>
                      <a:r>
                        <a:rPr lang="en-GB" sz="1600" kern="100" dirty="0" smtClean="0"/>
                        <a:t>diameter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smtClean="0"/>
                        <a:t>580mm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</a:tr>
              <a:tr h="371323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smtClean="0"/>
                        <a:t>Maximum outer diameter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smtClean="0"/>
                        <a:t>1200mm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</a:tr>
              <a:tr h="371323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/>
                        <a:t>Axial length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smtClean="0"/>
                        <a:t>980mm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</a:tr>
              <a:tr h="371323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smtClean="0"/>
                        <a:t>Operating</a:t>
                      </a:r>
                      <a:r>
                        <a:rPr lang="en-GB" sz="1600" kern="100" baseline="0" dirty="0" smtClean="0"/>
                        <a:t> c</a:t>
                      </a:r>
                      <a:r>
                        <a:rPr lang="en-GB" sz="1600" kern="100" dirty="0" smtClean="0"/>
                        <a:t>entral </a:t>
                      </a:r>
                      <a:r>
                        <a:rPr lang="en-GB" sz="1600" kern="100" dirty="0"/>
                        <a:t>field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b="1" kern="100" dirty="0" smtClean="0">
                          <a:solidFill>
                            <a:srgbClr val="FF0000"/>
                          </a:solidFill>
                        </a:rPr>
                        <a:t>2.9T</a:t>
                      </a:r>
                      <a:endParaRPr lang="ja-JP" sz="1600" b="1" kern="100" dirty="0">
                        <a:solidFill>
                          <a:srgbClr val="FF000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</a:tr>
              <a:tr h="371323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/>
                        <a:t>Maximum field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err="1" smtClean="0"/>
                        <a:t>Bzmax</a:t>
                      </a:r>
                      <a:r>
                        <a:rPr lang="en-GB" sz="1600" kern="100" dirty="0" smtClean="0"/>
                        <a:t>=4.2T,Brmax=2.9T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</a:tr>
              <a:tr h="371323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/>
                        <a:t>Current density of coil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smtClean="0"/>
                        <a:t>121A/mm2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</a:tr>
              <a:tr h="371323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smtClean="0">
                          <a:latin typeface="+mn-lt"/>
                        </a:rPr>
                        <a:t>Inductance</a:t>
                      </a:r>
                      <a:endParaRPr lang="ja-JP" sz="1600" b="0" kern="100" dirty="0">
                        <a:latin typeface="+mn-lt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b="0" kern="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145H</a:t>
                      </a:r>
                      <a:endParaRPr lang="ja-JP" sz="1600" b="0" kern="100" dirty="0">
                        <a:solidFill>
                          <a:schemeClr val="tx1"/>
                        </a:solidFill>
                        <a:latin typeface="+mn-lt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</a:tr>
              <a:tr h="371323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600" b="0" kern="100" dirty="0" smtClean="0">
                          <a:latin typeface="+mn-lt"/>
                          <a:ea typeface="SimSun"/>
                          <a:cs typeface="Times New Roman" pitchFamily="18" charset="0"/>
                        </a:rPr>
                        <a:t>Stored energy at operation</a:t>
                      </a:r>
                      <a:endParaRPr lang="ja-JP" sz="1600" b="0" kern="100" dirty="0">
                        <a:latin typeface="+mn-lt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600" b="0" kern="100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 pitchFamily="18" charset="0"/>
                        </a:rPr>
                        <a:t>1.6MJ</a:t>
                      </a:r>
                      <a:endParaRPr lang="ja-JP" sz="1600" b="0" kern="100" dirty="0">
                        <a:solidFill>
                          <a:schemeClr val="tx1"/>
                        </a:solidFill>
                        <a:latin typeface="+mn-lt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</a:tr>
              <a:tr h="512466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/>
                        <a:t>Field </a:t>
                      </a:r>
                      <a:r>
                        <a:rPr lang="en-GB" sz="1600" kern="100" dirty="0" smtClean="0"/>
                        <a:t>uniformity</a:t>
                      </a:r>
                      <a:r>
                        <a:rPr lang="en-GB" sz="1600" kern="100" baseline="0" dirty="0" smtClean="0"/>
                        <a:t> on design</a:t>
                      </a:r>
                      <a:endParaRPr 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b="1" kern="100" dirty="0" smtClean="0">
                          <a:solidFill>
                            <a:srgbClr val="FF0000"/>
                          </a:solidFill>
                        </a:rPr>
                        <a:t>1.7ppm/250mmDSV</a:t>
                      </a:r>
                      <a:endParaRPr lang="ja-JP" sz="1600" b="1" kern="100" dirty="0">
                        <a:solidFill>
                          <a:srgbClr val="FF000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</a:tr>
              <a:tr h="472257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altLang="ja-JP" sz="1600" kern="100" dirty="0" smtClean="0"/>
                        <a:t>Leak</a:t>
                      </a:r>
                      <a:r>
                        <a:rPr lang="en-GB" altLang="ja-JP" sz="1600" kern="100" baseline="0" dirty="0" smtClean="0"/>
                        <a:t> magnetic field area</a:t>
                      </a:r>
                      <a:endParaRPr lang="ja-JP" altLang="ja-JP" sz="1600" b="0" kern="1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82038" marR="820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600" b="0" kern="100" dirty="0" smtClean="0">
                          <a:solidFill>
                            <a:schemeClr val="tx1"/>
                          </a:solidFill>
                          <a:latin typeface="+mn-lt"/>
                          <a:ea typeface="Arial Unicode MS" pitchFamily="50" charset="-128"/>
                          <a:cs typeface="Arial Unicode MS" pitchFamily="50" charset="-128"/>
                        </a:rPr>
                        <a:t>2.5mX3.4m (0.5mT)</a:t>
                      </a:r>
                      <a:endParaRPr lang="ja-JP" sz="1600" b="0" kern="100" dirty="0">
                        <a:solidFill>
                          <a:schemeClr val="tx1"/>
                        </a:solidFill>
                        <a:latin typeface="+mn-lt"/>
                        <a:ea typeface="Arial Unicode MS" pitchFamily="50" charset="-128"/>
                        <a:cs typeface="Arial Unicode MS" pitchFamily="50" charset="-128"/>
                      </a:endParaRPr>
                    </a:p>
                  </a:txBody>
                  <a:tcPr marL="82038" marR="82038" marT="0" marB="0" anchor="ctr"/>
                </a:tc>
              </a:tr>
            </a:tbl>
          </a:graphicData>
        </a:graphic>
      </p:graphicFrame>
      <p:sp>
        <p:nvSpPr>
          <p:cNvPr id="4" name="テキスト ボックス 3"/>
          <p:cNvSpPr txBox="1"/>
          <p:nvPr/>
        </p:nvSpPr>
        <p:spPr>
          <a:xfrm>
            <a:off x="4415702" y="5578197"/>
            <a:ext cx="4613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altLang="ja-JP" sz="1600" dirty="0" smtClean="0">
                <a:solidFill>
                  <a:prstClr val="black"/>
                </a:solidFill>
                <a:latin typeface="Arial" charset="0"/>
              </a:rPr>
              <a:t>Cryostat will be designed next year.</a:t>
            </a:r>
          </a:p>
          <a:p>
            <a:pPr eaLnBrk="1" hangingPunct="1"/>
            <a:r>
              <a:rPr lang="en-US" altLang="ja-JP" sz="1600" dirty="0" smtClean="0">
                <a:solidFill>
                  <a:prstClr val="black"/>
                </a:solidFill>
                <a:latin typeface="Arial" charset="0"/>
              </a:rPr>
              <a:t>Room bore is from 480mm to 500mmDia.</a:t>
            </a:r>
          </a:p>
          <a:p>
            <a:pPr eaLnBrk="1" hangingPunct="1"/>
            <a:r>
              <a:rPr lang="en-US" altLang="ja-JP" sz="1600" dirty="0">
                <a:solidFill>
                  <a:prstClr val="black"/>
                </a:solidFill>
                <a:latin typeface="Arial" charset="0"/>
              </a:rPr>
              <a:t>Imaging is a region of 150 mm or more in sphere</a:t>
            </a:r>
            <a:endParaRPr lang="ja-JP" altLang="en-US" sz="16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2" name="Rectangle 22"/>
          <p:cNvSpPr txBox="1">
            <a:spLocks noChangeArrowheads="1"/>
          </p:cNvSpPr>
          <p:nvPr/>
        </p:nvSpPr>
        <p:spPr bwMode="auto">
          <a:xfrm>
            <a:off x="577620" y="116632"/>
            <a:ext cx="8242852" cy="57606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MRI</a:t>
            </a:r>
            <a:r>
              <a:rPr lang="ja-JP" altLang="en-US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magnet</a:t>
            </a:r>
            <a:r>
              <a:rPr lang="ja-JP" altLang="en-US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</a:t>
            </a:r>
            <a:endParaRPr lang="en-US" altLang="ja-JP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134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3347864" y="548680"/>
            <a:ext cx="208255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ja-JP" sz="3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</a:t>
            </a:r>
            <a:r>
              <a:rPr lang="en-US" altLang="ja-JP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UMMARY</a:t>
            </a:r>
            <a:endParaRPr lang="ja-JP" altLang="en-US" sz="2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>
          <a:xfrm>
            <a:off x="6998308" y="6381328"/>
            <a:ext cx="2133600" cy="365125"/>
          </a:xfrm>
        </p:spPr>
        <p:txBody>
          <a:bodyPr/>
          <a:lstStyle/>
          <a:p>
            <a:fld id="{03804D39-A81B-48FC-970F-C3C5047A81B8}" type="slidenum">
              <a:rPr lang="en-US" altLang="ja-JP" sz="2000" smtClean="0">
                <a:solidFill>
                  <a:prstClr val="black"/>
                </a:solidFill>
              </a:rPr>
              <a:pPr/>
              <a:t>19</a:t>
            </a:fld>
            <a:endParaRPr lang="en-US" altLang="ja-JP" sz="2000">
              <a:solidFill>
                <a:prstClr val="black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9552" y="1232168"/>
            <a:ext cx="8136904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ja-JP" alt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○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As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ja-JP" sz="22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next-generation MRI</a:t>
            </a:r>
            <a:r>
              <a:rPr lang="en-US" altLang="ja-JP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ja-JP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started the research and development of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altLang="ja-JP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magnetic field coil system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</a:t>
            </a:r>
            <a:r>
              <a:rPr lang="en-US" altLang="ja-JP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using the </a:t>
            </a:r>
            <a:r>
              <a:rPr lang="en-US" altLang="ja-JP" sz="22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ReBCO superconducting </a:t>
            </a:r>
            <a:r>
              <a:rPr lang="en-US" altLang="ja-JP" sz="22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coil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endParaRPr lang="en-US" altLang="ja-JP" sz="2200" dirty="0" smtClean="0">
              <a:solidFill>
                <a:prstClr val="black"/>
              </a:solidFill>
              <a:latin typeface="Times New Roman" panose="02020603050405020304" pitchFamily="18" charset="0"/>
              <a:ea typeface="HGP創英角ｺﾞｼｯｸUB" pitchFamily="50" charset="-128"/>
              <a:cs typeface="Times New Roman" panose="02020603050405020304" pitchFamily="18" charset="0"/>
            </a:endParaRPr>
          </a:p>
          <a:p>
            <a:pPr eaLnBrk="1" hangingPunct="1"/>
            <a:r>
              <a:rPr lang="ja-JP" alt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○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promote the development aimed at imaging verification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magnetic field of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T of </a:t>
            </a:r>
            <a:r>
              <a:rPr lang="en-US" altLang="ja-JP" sz="22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less than 1ppm / hr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ja-JP" sz="22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uniformity of 10ppm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20mmDSV.</a:t>
            </a:r>
          </a:p>
          <a:p>
            <a:pPr eaLnBrk="1" hangingPunct="1"/>
            <a:endParaRPr lang="ja-JP" altLang="en-US" sz="2200" dirty="0" smtClean="0">
              <a:solidFill>
                <a:prstClr val="black"/>
              </a:solidFill>
              <a:latin typeface="Times New Roman" panose="02020603050405020304" pitchFamily="18" charset="0"/>
              <a:ea typeface="HGP創英角ｺﾞｼｯｸUB" pitchFamily="50" charset="-128"/>
              <a:cs typeface="Times New Roman" panose="02020603050405020304" pitchFamily="18" charset="0"/>
            </a:endParaRPr>
          </a:p>
          <a:p>
            <a:pPr eaLnBrk="1" hangingPunct="1"/>
            <a:r>
              <a:rPr lang="ja-JP" alt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○ </a:t>
            </a:r>
            <a:r>
              <a:rPr lang="en-US" altLang="ja-JP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successfully </a:t>
            </a:r>
            <a:r>
              <a:rPr lang="en-US" altLang="ja-JP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verified measures for issues in these particular subjects. </a:t>
            </a:r>
            <a:r>
              <a:rPr lang="en-US" altLang="ja-JP" sz="22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World's first MRI </a:t>
            </a:r>
            <a:r>
              <a:rPr lang="en-US" altLang="ja-JP" sz="22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en-US" altLang="ja-JP" sz="22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Mouse fetus using a HTS 3T Test Magnet at </a:t>
            </a:r>
            <a:r>
              <a:rPr lang="en-US" altLang="ja-JP" sz="22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2.9T were obtained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endParaRPr lang="en-US" altLang="ja-JP" sz="2200" dirty="0">
              <a:solidFill>
                <a:prstClr val="black"/>
              </a:solidFill>
              <a:latin typeface="Times New Roman" panose="02020603050405020304" pitchFamily="18" charset="0"/>
              <a:ea typeface="HGP創英角ｺﾞｼｯｸUB" pitchFamily="50" charset="-128"/>
              <a:cs typeface="Times New Roman" panose="02020603050405020304" pitchFamily="18" charset="0"/>
            </a:endParaRPr>
          </a:p>
          <a:p>
            <a:pPr eaLnBrk="1" hangingPunct="1"/>
            <a:r>
              <a:rPr lang="ja-JP" alt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○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Advance research and development to solve problems related to the </a:t>
            </a:r>
            <a:r>
              <a:rPr lang="en-US" altLang="ja-JP" sz="2200" u="sng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manufacture of large-diameter magnets </a:t>
            </a:r>
            <a:r>
              <a:rPr lang="en-US" altLang="ja-JP" sz="2200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and obtain highly stable magnetic fields as a next-step project for </a:t>
            </a:r>
            <a:r>
              <a:rPr lang="en-US" altLang="ja-JP" sz="2200" u="sng" dirty="0" smtClean="0">
                <a:solidFill>
                  <a:prstClr val="black"/>
                </a:solidFill>
                <a:latin typeface="Times New Roman" panose="02020603050405020304" pitchFamily="18" charset="0"/>
                <a:ea typeface="HGP創英角ｺﾞｼｯｸUB" pitchFamily="50" charset="-128"/>
                <a:cs typeface="Times New Roman" panose="02020603050405020304" pitchFamily="18" charset="0"/>
              </a:rPr>
              <a:t>practical application of the high temperature superconducting coils.</a:t>
            </a:r>
          </a:p>
        </p:txBody>
      </p:sp>
      <p:sp>
        <p:nvSpPr>
          <p:cNvPr id="5" name="Rectangle 22"/>
          <p:cNvSpPr txBox="1">
            <a:spLocks noChangeArrowheads="1"/>
          </p:cNvSpPr>
          <p:nvPr/>
        </p:nvSpPr>
        <p:spPr bwMode="auto">
          <a:xfrm>
            <a:off x="577620" y="116632"/>
            <a:ext cx="8242852" cy="57606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 indent="-252000"/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MRI</a:t>
            </a:r>
            <a:r>
              <a:rPr lang="ja-JP" altLang="en-US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magnet</a:t>
            </a:r>
            <a:r>
              <a:rPr lang="ja-JP" altLang="en-US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Arial" panose="020B0604020202020204" pitchFamily="34" charset="0"/>
              </a:rPr>
              <a:t>system</a:t>
            </a:r>
            <a:endParaRPr lang="en-US" altLang="ja-JP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575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 txBox="1">
            <a:spLocks noGrp="1"/>
          </p:cNvSpPr>
          <p:nvPr/>
        </p:nvSpPr>
        <p:spPr bwMode="auto">
          <a:xfrm>
            <a:off x="755650" y="6561138"/>
            <a:ext cx="4318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79A709E-4585-47B6-9FFE-1C0CCD0C1581}" type="slidenum">
              <a:rPr kumimoji="0" lang="de-DE" altLang="ja-JP" sz="800">
                <a:solidFill>
                  <a:srgbClr val="004687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kumimoji="0" lang="de-DE" altLang="ja-JP" sz="800">
              <a:solidFill>
                <a:srgbClr val="004687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11" name="Titel 1"/>
          <p:cNvSpPr>
            <a:spLocks noGrp="1"/>
          </p:cNvSpPr>
          <p:nvPr>
            <p:ph type="title"/>
          </p:nvPr>
        </p:nvSpPr>
        <p:spPr>
          <a:xfrm>
            <a:off x="179388" y="260350"/>
            <a:ext cx="6840537" cy="490538"/>
          </a:xfrm>
        </p:spPr>
        <p:txBody>
          <a:bodyPr/>
          <a:lstStyle/>
          <a:p>
            <a:pPr algn="l" eaLnBrk="1" hangingPunct="1"/>
            <a:r>
              <a:rPr lang="es-ES" altLang="ja-JP" sz="3200" b="1" dirty="0" smtClean="0">
                <a:solidFill>
                  <a:srgbClr val="0033CC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Outline</a:t>
            </a:r>
          </a:p>
        </p:txBody>
      </p:sp>
      <p:sp>
        <p:nvSpPr>
          <p:cNvPr id="17412" name="Rectangle 4"/>
          <p:cNvSpPr>
            <a:spLocks noGrp="1"/>
          </p:cNvSpPr>
          <p:nvPr>
            <p:ph type="body" idx="1"/>
          </p:nvPr>
        </p:nvSpPr>
        <p:spPr>
          <a:xfrm>
            <a:off x="179388" y="1196975"/>
            <a:ext cx="8713787" cy="51292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s-ES" altLang="ja-JP" sz="3600" b="1" dirty="0" smtClean="0">
                <a:solidFill>
                  <a:srgbClr val="0000FF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1. Introduction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-  What’s NEDO ?</a:t>
            </a:r>
          </a:p>
          <a:p>
            <a:pPr lvl="1" eaLnBrk="1" hangingPunct="1">
              <a:buFontTx/>
              <a:buChar char="-"/>
            </a:pPr>
            <a:r>
              <a: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NEDO’s</a:t>
            </a:r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R&amp;D Projects on Superconductivity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s-ES" altLang="ja-JP" sz="2000" dirty="0" smtClean="0">
              <a:solidFill>
                <a:srgbClr val="003565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2. NEDO HTS </a:t>
            </a:r>
            <a:r>
              <a:rPr lang="es-ES" altLang="ja-JP" sz="3600" b="1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Project</a:t>
            </a:r>
            <a:endParaRPr lang="es-ES" altLang="ja-JP" sz="2000" b="1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buNone/>
            </a:pPr>
            <a:r>
              <a:rPr lang="es-ES" altLang="ja-JP" sz="2000" b="1" dirty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    -  </a:t>
            </a:r>
            <a:r>
              <a:rPr lang="es-ES" altLang="ja-JP" sz="2000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Ju</a:t>
            </a:r>
            <a:r>
              <a:rPr lang="en-US" altLang="ja-JP" sz="2000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ne</a:t>
            </a:r>
            <a:r>
              <a:rPr lang="es-ES" altLang="ja-JP" sz="2000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2016 </a:t>
            </a:r>
            <a:r>
              <a:rPr lang="es-ES" altLang="ja-JP" sz="2000" dirty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– March </a:t>
            </a:r>
            <a:r>
              <a:rPr lang="es-ES" altLang="ja-JP" sz="2000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2021</a:t>
            </a:r>
          </a:p>
        </p:txBody>
      </p:sp>
      <p:sp>
        <p:nvSpPr>
          <p:cNvPr id="17413" name="Line 54"/>
          <p:cNvSpPr>
            <a:spLocks noChangeShapeType="1"/>
          </p:cNvSpPr>
          <p:nvPr/>
        </p:nvSpPr>
        <p:spPr bwMode="auto">
          <a:xfrm>
            <a:off x="179388" y="981075"/>
            <a:ext cx="853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74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0"/>
            <a:ext cx="971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20825"/>
            <a:ext cx="275590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5750" y="103188"/>
            <a:ext cx="7377113" cy="5397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ja-JP" dirty="0" smtClean="0">
                <a:latin typeface="ＭＳ Ｐゴシック" pitchFamily="50" charset="-128"/>
              </a:rPr>
              <a:t>Development of HTS magnet systems with a high uniformity magnetic field</a:t>
            </a:r>
            <a:endParaRPr lang="ja-JP" altLang="en-US" dirty="0">
              <a:latin typeface="ＭＳ Ｐゴシック" pitchFamily="50" charset="-128"/>
            </a:endParaRPr>
          </a:p>
        </p:txBody>
      </p:sp>
      <p:sp>
        <p:nvSpPr>
          <p:cNvPr id="7172" name="スライド番号プレースホルダー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38F60989-BB86-4869-830B-EE337EDC8CC2}" type="slidenum">
              <a:rPr lang="ja-JP" altLang="en-US">
                <a:solidFill>
                  <a:prstClr val="black"/>
                </a:solidFill>
                <a:latin typeface="ＭＳ Ｐゴシック" panose="020B0600070205080204" pitchFamily="50" charset="-128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lang="ja-JP" altLang="en-US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sp>
        <p:nvSpPr>
          <p:cNvPr id="3" name="正方形/長方形 1"/>
          <p:cNvSpPr>
            <a:spLocks noChangeArrowheads="1"/>
          </p:cNvSpPr>
          <p:nvPr/>
        </p:nvSpPr>
        <p:spPr bwMode="auto">
          <a:xfrm>
            <a:off x="333375" y="752475"/>
            <a:ext cx="8010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ja-JP" dirty="0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Completion of persistent mode technologies for a </a:t>
            </a:r>
            <a:r>
              <a:rPr lang="ja-JP" altLang="en-US" dirty="0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３Ｔ </a:t>
            </a:r>
            <a:r>
              <a:rPr lang="en-US" altLang="ja-JP" dirty="0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HTS-MRI magnet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en-US" altLang="ja-JP" dirty="0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Achievement; HTS joint with the resistivity less than 10</a:t>
            </a:r>
            <a:r>
              <a:rPr lang="en-US" altLang="ja-JP" baseline="30000" dirty="0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-12</a:t>
            </a:r>
            <a:r>
              <a:rPr lang="el-GR" altLang="ja-JP" dirty="0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Ω</a:t>
            </a:r>
            <a:endParaRPr lang="ja-JP" altLang="en-US" dirty="0" smtClean="0">
              <a:solidFill>
                <a:prstClr val="black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grpSp>
        <p:nvGrpSpPr>
          <p:cNvPr id="7174" name="グループ化 108"/>
          <p:cNvGrpSpPr>
            <a:grpSpLocks/>
          </p:cNvGrpSpPr>
          <p:nvPr/>
        </p:nvGrpSpPr>
        <p:grpSpPr bwMode="auto">
          <a:xfrm>
            <a:off x="523875" y="2633663"/>
            <a:ext cx="2878138" cy="3422650"/>
            <a:chOff x="1584961" y="1377950"/>
            <a:chExt cx="4127995" cy="4908555"/>
          </a:xfrm>
        </p:grpSpPr>
        <p:grpSp>
          <p:nvGrpSpPr>
            <p:cNvPr id="7285" name="グループ化 18"/>
            <p:cNvGrpSpPr>
              <a:grpSpLocks/>
            </p:cNvGrpSpPr>
            <p:nvPr/>
          </p:nvGrpSpPr>
          <p:grpSpPr bwMode="auto">
            <a:xfrm>
              <a:off x="1823082" y="3412072"/>
              <a:ext cx="69851" cy="2476500"/>
              <a:chOff x="4095749" y="2832100"/>
              <a:chExt cx="1246717" cy="2476500"/>
            </a:xfrm>
          </p:grpSpPr>
          <p:sp>
            <p:nvSpPr>
              <p:cNvPr id="59" name="正方形/長方形 58"/>
              <p:cNvSpPr/>
              <p:nvPr/>
            </p:nvSpPr>
            <p:spPr>
              <a:xfrm>
                <a:off x="4112747" y="2831066"/>
                <a:ext cx="1219147" cy="24770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  <p:cxnSp>
            <p:nvCxnSpPr>
              <p:cNvPr id="60" name="直線コネクタ 59"/>
              <p:cNvCxnSpPr/>
              <p:nvPr/>
            </p:nvCxnSpPr>
            <p:spPr>
              <a:xfrm>
                <a:off x="4112747" y="2831066"/>
                <a:ext cx="1219147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/>
              <p:cNvCxnSpPr/>
              <p:nvPr/>
            </p:nvCxnSpPr>
            <p:spPr>
              <a:xfrm flipH="1">
                <a:off x="4112747" y="2831066"/>
                <a:ext cx="1219147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86" name="グループ化 23"/>
            <p:cNvGrpSpPr>
              <a:grpSpLocks/>
            </p:cNvGrpSpPr>
            <p:nvPr/>
          </p:nvGrpSpPr>
          <p:grpSpPr bwMode="auto">
            <a:xfrm>
              <a:off x="1701376" y="3412072"/>
              <a:ext cx="69851" cy="2476500"/>
              <a:chOff x="4095749" y="2832100"/>
              <a:chExt cx="1246717" cy="2476500"/>
            </a:xfrm>
          </p:grpSpPr>
          <p:sp>
            <p:nvSpPr>
              <p:cNvPr id="56" name="正方形/長方形 55"/>
              <p:cNvSpPr/>
              <p:nvPr/>
            </p:nvSpPr>
            <p:spPr>
              <a:xfrm>
                <a:off x="4090527" y="2831066"/>
                <a:ext cx="1259772" cy="24770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  <p:cxnSp>
            <p:nvCxnSpPr>
              <p:cNvPr id="57" name="直線コネクタ 56"/>
              <p:cNvCxnSpPr/>
              <p:nvPr/>
            </p:nvCxnSpPr>
            <p:spPr>
              <a:xfrm>
                <a:off x="4090527" y="2831066"/>
                <a:ext cx="1259772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/>
              <p:cNvCxnSpPr/>
              <p:nvPr/>
            </p:nvCxnSpPr>
            <p:spPr>
              <a:xfrm flipH="1">
                <a:off x="4090527" y="2831066"/>
                <a:ext cx="1259772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87" name="グループ化 35"/>
            <p:cNvGrpSpPr>
              <a:grpSpLocks/>
            </p:cNvGrpSpPr>
            <p:nvPr/>
          </p:nvGrpSpPr>
          <p:grpSpPr bwMode="auto">
            <a:xfrm>
              <a:off x="1584961" y="3412072"/>
              <a:ext cx="69851" cy="2476500"/>
              <a:chOff x="4095749" y="2832100"/>
              <a:chExt cx="1246717" cy="2476500"/>
            </a:xfrm>
          </p:grpSpPr>
          <p:sp>
            <p:nvSpPr>
              <p:cNvPr id="53" name="正方形/長方形 52"/>
              <p:cNvSpPr/>
              <p:nvPr/>
            </p:nvSpPr>
            <p:spPr>
              <a:xfrm>
                <a:off x="4095749" y="2831066"/>
                <a:ext cx="1259798" cy="24770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  <p:cxnSp>
            <p:nvCxnSpPr>
              <p:cNvPr id="54" name="直線コネクタ 53"/>
              <p:cNvCxnSpPr/>
              <p:nvPr/>
            </p:nvCxnSpPr>
            <p:spPr>
              <a:xfrm>
                <a:off x="4095749" y="2831066"/>
                <a:ext cx="1259798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/>
              <p:cNvCxnSpPr/>
              <p:nvPr/>
            </p:nvCxnSpPr>
            <p:spPr>
              <a:xfrm flipH="1">
                <a:off x="4095749" y="2831066"/>
                <a:ext cx="1259798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88" name="グループ化 43"/>
            <p:cNvGrpSpPr>
              <a:grpSpLocks/>
            </p:cNvGrpSpPr>
            <p:nvPr/>
          </p:nvGrpSpPr>
          <p:grpSpPr bwMode="auto">
            <a:xfrm>
              <a:off x="3310041" y="3412072"/>
              <a:ext cx="69851" cy="2476500"/>
              <a:chOff x="4095749" y="2832100"/>
              <a:chExt cx="1246717" cy="2476500"/>
            </a:xfrm>
          </p:grpSpPr>
          <p:sp>
            <p:nvSpPr>
              <p:cNvPr id="50" name="正方形/長方形 49"/>
              <p:cNvSpPr/>
              <p:nvPr/>
            </p:nvSpPr>
            <p:spPr>
              <a:xfrm>
                <a:off x="4110008" y="2831066"/>
                <a:ext cx="1219147" cy="24770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  <p:cxnSp>
            <p:nvCxnSpPr>
              <p:cNvPr id="51" name="直線コネクタ 50"/>
              <p:cNvCxnSpPr/>
              <p:nvPr/>
            </p:nvCxnSpPr>
            <p:spPr>
              <a:xfrm>
                <a:off x="4110008" y="2831066"/>
                <a:ext cx="1219147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flipH="1">
                <a:off x="4110008" y="2831066"/>
                <a:ext cx="1219147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89" name="グループ化 47"/>
            <p:cNvGrpSpPr>
              <a:grpSpLocks/>
            </p:cNvGrpSpPr>
            <p:nvPr/>
          </p:nvGrpSpPr>
          <p:grpSpPr bwMode="auto">
            <a:xfrm>
              <a:off x="3191510" y="3412072"/>
              <a:ext cx="69851" cy="2476500"/>
              <a:chOff x="4095749" y="2832100"/>
              <a:chExt cx="1246717" cy="2476500"/>
            </a:xfrm>
          </p:grpSpPr>
          <p:sp>
            <p:nvSpPr>
              <p:cNvPr id="47" name="正方形/長方形 46"/>
              <p:cNvSpPr/>
              <p:nvPr/>
            </p:nvSpPr>
            <p:spPr>
              <a:xfrm>
                <a:off x="4112388" y="2831066"/>
                <a:ext cx="1219147" cy="24770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  <p:cxnSp>
            <p:nvCxnSpPr>
              <p:cNvPr id="48" name="直線コネクタ 47"/>
              <p:cNvCxnSpPr/>
              <p:nvPr/>
            </p:nvCxnSpPr>
            <p:spPr>
              <a:xfrm>
                <a:off x="4112388" y="2831066"/>
                <a:ext cx="1219147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/>
              <p:cNvCxnSpPr/>
              <p:nvPr/>
            </p:nvCxnSpPr>
            <p:spPr>
              <a:xfrm flipH="1">
                <a:off x="4112388" y="2831066"/>
                <a:ext cx="1219147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90" name="グループ化 51"/>
            <p:cNvGrpSpPr>
              <a:grpSpLocks/>
            </p:cNvGrpSpPr>
            <p:nvPr/>
          </p:nvGrpSpPr>
          <p:grpSpPr bwMode="auto">
            <a:xfrm>
              <a:off x="3081445" y="3412072"/>
              <a:ext cx="69851" cy="2476500"/>
              <a:chOff x="4095749" y="2832100"/>
              <a:chExt cx="1246717" cy="2476500"/>
            </a:xfrm>
          </p:grpSpPr>
          <p:sp>
            <p:nvSpPr>
              <p:cNvPr id="44" name="正方形/長方形 43"/>
              <p:cNvSpPr/>
              <p:nvPr/>
            </p:nvSpPr>
            <p:spPr>
              <a:xfrm>
                <a:off x="4085586" y="2831066"/>
                <a:ext cx="1259772" cy="24770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  <p:cxnSp>
            <p:nvCxnSpPr>
              <p:cNvPr id="45" name="直線コネクタ 44"/>
              <p:cNvCxnSpPr/>
              <p:nvPr/>
            </p:nvCxnSpPr>
            <p:spPr>
              <a:xfrm>
                <a:off x="4085586" y="2831066"/>
                <a:ext cx="1259772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 flipH="1">
                <a:off x="4085586" y="2831066"/>
                <a:ext cx="1259772" cy="24770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線コネクタ 14"/>
            <p:cNvCxnSpPr/>
            <p:nvPr/>
          </p:nvCxnSpPr>
          <p:spPr>
            <a:xfrm>
              <a:off x="2431963" y="2967083"/>
              <a:ext cx="43262" cy="3319422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フリーフォーム 15"/>
            <p:cNvSpPr/>
            <p:nvPr/>
          </p:nvSpPr>
          <p:spPr>
            <a:xfrm>
              <a:off x="1792158" y="1660260"/>
              <a:ext cx="36430" cy="1748502"/>
            </a:xfrm>
            <a:custGeom>
              <a:avLst/>
              <a:gdLst>
                <a:gd name="connsiteX0" fmla="*/ 81956 w 89288"/>
                <a:gd name="connsiteY0" fmla="*/ 1747157 h 1747157"/>
                <a:gd name="connsiteX1" fmla="*/ 81956 w 89288"/>
                <a:gd name="connsiteY1" fmla="*/ 805543 h 1747157"/>
                <a:gd name="connsiteX2" fmla="*/ 5756 w 89288"/>
                <a:gd name="connsiteY2" fmla="*/ 168729 h 1747157"/>
                <a:gd name="connsiteX3" fmla="*/ 11199 w 89288"/>
                <a:gd name="connsiteY3" fmla="*/ 0 h 17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88" h="1747157">
                  <a:moveTo>
                    <a:pt x="81956" y="1747157"/>
                  </a:moveTo>
                  <a:cubicBezTo>
                    <a:pt x="88306" y="1407885"/>
                    <a:pt x="94656" y="1068614"/>
                    <a:pt x="81956" y="805543"/>
                  </a:cubicBezTo>
                  <a:cubicBezTo>
                    <a:pt x="69256" y="542472"/>
                    <a:pt x="17549" y="302986"/>
                    <a:pt x="5756" y="168729"/>
                  </a:cubicBezTo>
                  <a:cubicBezTo>
                    <a:pt x="-6037" y="34472"/>
                    <a:pt x="2581" y="17236"/>
                    <a:pt x="1119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17" name="フリーフォーム 16"/>
            <p:cNvSpPr/>
            <p:nvPr/>
          </p:nvSpPr>
          <p:spPr>
            <a:xfrm flipH="1">
              <a:off x="1767112" y="1664814"/>
              <a:ext cx="36430" cy="1746225"/>
            </a:xfrm>
            <a:custGeom>
              <a:avLst/>
              <a:gdLst>
                <a:gd name="connsiteX0" fmla="*/ 81956 w 89288"/>
                <a:gd name="connsiteY0" fmla="*/ 1747157 h 1747157"/>
                <a:gd name="connsiteX1" fmla="*/ 81956 w 89288"/>
                <a:gd name="connsiteY1" fmla="*/ 805543 h 1747157"/>
                <a:gd name="connsiteX2" fmla="*/ 5756 w 89288"/>
                <a:gd name="connsiteY2" fmla="*/ 168729 h 1747157"/>
                <a:gd name="connsiteX3" fmla="*/ 11199 w 89288"/>
                <a:gd name="connsiteY3" fmla="*/ 0 h 17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88" h="1747157">
                  <a:moveTo>
                    <a:pt x="81956" y="1747157"/>
                  </a:moveTo>
                  <a:cubicBezTo>
                    <a:pt x="88306" y="1407885"/>
                    <a:pt x="94656" y="1068614"/>
                    <a:pt x="81956" y="805543"/>
                  </a:cubicBezTo>
                  <a:cubicBezTo>
                    <a:pt x="69256" y="542472"/>
                    <a:pt x="17549" y="302986"/>
                    <a:pt x="5756" y="168729"/>
                  </a:cubicBezTo>
                  <a:cubicBezTo>
                    <a:pt x="-6037" y="34472"/>
                    <a:pt x="2581" y="17236"/>
                    <a:pt x="1119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18" name="フリーフォーム 17"/>
            <p:cNvSpPr/>
            <p:nvPr/>
          </p:nvSpPr>
          <p:spPr>
            <a:xfrm flipH="1">
              <a:off x="1646438" y="1655707"/>
              <a:ext cx="34153" cy="1746225"/>
            </a:xfrm>
            <a:custGeom>
              <a:avLst/>
              <a:gdLst>
                <a:gd name="connsiteX0" fmla="*/ 81956 w 89288"/>
                <a:gd name="connsiteY0" fmla="*/ 1747157 h 1747157"/>
                <a:gd name="connsiteX1" fmla="*/ 81956 w 89288"/>
                <a:gd name="connsiteY1" fmla="*/ 805543 h 1747157"/>
                <a:gd name="connsiteX2" fmla="*/ 5756 w 89288"/>
                <a:gd name="connsiteY2" fmla="*/ 168729 h 1747157"/>
                <a:gd name="connsiteX3" fmla="*/ 11199 w 89288"/>
                <a:gd name="connsiteY3" fmla="*/ 0 h 17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88" h="1747157">
                  <a:moveTo>
                    <a:pt x="81956" y="1747157"/>
                  </a:moveTo>
                  <a:cubicBezTo>
                    <a:pt x="88306" y="1407885"/>
                    <a:pt x="94656" y="1068614"/>
                    <a:pt x="81956" y="805543"/>
                  </a:cubicBezTo>
                  <a:cubicBezTo>
                    <a:pt x="69256" y="542472"/>
                    <a:pt x="17549" y="302986"/>
                    <a:pt x="5756" y="168729"/>
                  </a:cubicBezTo>
                  <a:cubicBezTo>
                    <a:pt x="-6037" y="34472"/>
                    <a:pt x="2581" y="17236"/>
                    <a:pt x="1119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19" name="フリーフォーム 18"/>
            <p:cNvSpPr/>
            <p:nvPr/>
          </p:nvSpPr>
          <p:spPr>
            <a:xfrm>
              <a:off x="1676036" y="1664814"/>
              <a:ext cx="36430" cy="1746225"/>
            </a:xfrm>
            <a:custGeom>
              <a:avLst/>
              <a:gdLst>
                <a:gd name="connsiteX0" fmla="*/ 81956 w 89288"/>
                <a:gd name="connsiteY0" fmla="*/ 1747157 h 1747157"/>
                <a:gd name="connsiteX1" fmla="*/ 81956 w 89288"/>
                <a:gd name="connsiteY1" fmla="*/ 805543 h 1747157"/>
                <a:gd name="connsiteX2" fmla="*/ 5756 w 89288"/>
                <a:gd name="connsiteY2" fmla="*/ 168729 h 1747157"/>
                <a:gd name="connsiteX3" fmla="*/ 11199 w 89288"/>
                <a:gd name="connsiteY3" fmla="*/ 0 h 17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88" h="1747157">
                  <a:moveTo>
                    <a:pt x="81956" y="1747157"/>
                  </a:moveTo>
                  <a:cubicBezTo>
                    <a:pt x="88306" y="1407885"/>
                    <a:pt x="94656" y="1068614"/>
                    <a:pt x="81956" y="805543"/>
                  </a:cubicBezTo>
                  <a:cubicBezTo>
                    <a:pt x="69256" y="542472"/>
                    <a:pt x="17549" y="302986"/>
                    <a:pt x="5756" y="168729"/>
                  </a:cubicBezTo>
                  <a:cubicBezTo>
                    <a:pt x="-6037" y="34472"/>
                    <a:pt x="2581" y="17236"/>
                    <a:pt x="1119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1771666" y="1632940"/>
              <a:ext cx="56923" cy="2823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1648714" y="1632940"/>
              <a:ext cx="56923" cy="2823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22" name="フリーフォーム 21"/>
            <p:cNvSpPr/>
            <p:nvPr/>
          </p:nvSpPr>
          <p:spPr>
            <a:xfrm flipH="1">
              <a:off x="3069491" y="2529958"/>
              <a:ext cx="580607" cy="881080"/>
            </a:xfrm>
            <a:custGeom>
              <a:avLst/>
              <a:gdLst>
                <a:gd name="connsiteX0" fmla="*/ 81956 w 89288"/>
                <a:gd name="connsiteY0" fmla="*/ 1747157 h 1747157"/>
                <a:gd name="connsiteX1" fmla="*/ 81956 w 89288"/>
                <a:gd name="connsiteY1" fmla="*/ 805543 h 1747157"/>
                <a:gd name="connsiteX2" fmla="*/ 5756 w 89288"/>
                <a:gd name="connsiteY2" fmla="*/ 168729 h 1747157"/>
                <a:gd name="connsiteX3" fmla="*/ 11199 w 89288"/>
                <a:gd name="connsiteY3" fmla="*/ 0 h 1747157"/>
                <a:gd name="connsiteX0" fmla="*/ 81545 w 86014"/>
                <a:gd name="connsiteY0" fmla="*/ 1747157 h 1747157"/>
                <a:gd name="connsiteX1" fmla="*/ 75965 w 86014"/>
                <a:gd name="connsiteY1" fmla="*/ 805543 h 1747157"/>
                <a:gd name="connsiteX2" fmla="*/ 5345 w 86014"/>
                <a:gd name="connsiteY2" fmla="*/ 168729 h 1747157"/>
                <a:gd name="connsiteX3" fmla="*/ 10788 w 86014"/>
                <a:gd name="connsiteY3" fmla="*/ 0 h 1747157"/>
                <a:gd name="connsiteX0" fmla="*/ 80926 w 83211"/>
                <a:gd name="connsiteY0" fmla="*/ 1747157 h 1747157"/>
                <a:gd name="connsiteX1" fmla="*/ 66975 w 83211"/>
                <a:gd name="connsiteY1" fmla="*/ 814533 h 1747157"/>
                <a:gd name="connsiteX2" fmla="*/ 4726 w 83211"/>
                <a:gd name="connsiteY2" fmla="*/ 168729 h 1747157"/>
                <a:gd name="connsiteX3" fmla="*/ 10169 w 83211"/>
                <a:gd name="connsiteY3" fmla="*/ 0 h 1747157"/>
                <a:gd name="connsiteX0" fmla="*/ 79999 w 81206"/>
                <a:gd name="connsiteY0" fmla="*/ 1747157 h 1747157"/>
                <a:gd name="connsiteX1" fmla="*/ 53492 w 81206"/>
                <a:gd name="connsiteY1" fmla="*/ 814533 h 1747157"/>
                <a:gd name="connsiteX2" fmla="*/ 3799 w 81206"/>
                <a:gd name="connsiteY2" fmla="*/ 168729 h 1747157"/>
                <a:gd name="connsiteX3" fmla="*/ 9242 w 81206"/>
                <a:gd name="connsiteY3" fmla="*/ 0 h 1747157"/>
                <a:gd name="connsiteX0" fmla="*/ 79896 w 81041"/>
                <a:gd name="connsiteY0" fmla="*/ 1747157 h 1747157"/>
                <a:gd name="connsiteX1" fmla="*/ 51994 w 81041"/>
                <a:gd name="connsiteY1" fmla="*/ 769581 h 1747157"/>
                <a:gd name="connsiteX2" fmla="*/ 3696 w 81041"/>
                <a:gd name="connsiteY2" fmla="*/ 168729 h 1747157"/>
                <a:gd name="connsiteX3" fmla="*/ 9139 w 81041"/>
                <a:gd name="connsiteY3" fmla="*/ 0 h 1747157"/>
                <a:gd name="connsiteX0" fmla="*/ 77590 w 78735"/>
                <a:gd name="connsiteY0" fmla="*/ 1801100 h 1801100"/>
                <a:gd name="connsiteX1" fmla="*/ 49688 w 78735"/>
                <a:gd name="connsiteY1" fmla="*/ 823524 h 1801100"/>
                <a:gd name="connsiteX2" fmla="*/ 1390 w 78735"/>
                <a:gd name="connsiteY2" fmla="*/ 222672 h 1801100"/>
                <a:gd name="connsiteX3" fmla="*/ 16599 w 78735"/>
                <a:gd name="connsiteY3" fmla="*/ 0 h 1801100"/>
                <a:gd name="connsiteX0" fmla="*/ 79415 w 80560"/>
                <a:gd name="connsiteY0" fmla="*/ 1837062 h 1837062"/>
                <a:gd name="connsiteX1" fmla="*/ 51513 w 80560"/>
                <a:gd name="connsiteY1" fmla="*/ 859486 h 1837062"/>
                <a:gd name="connsiteX2" fmla="*/ 3215 w 80560"/>
                <a:gd name="connsiteY2" fmla="*/ 258634 h 1837062"/>
                <a:gd name="connsiteX3" fmla="*/ 10053 w 80560"/>
                <a:gd name="connsiteY3" fmla="*/ 0 h 1837062"/>
                <a:gd name="connsiteX0" fmla="*/ 82531 w 83676"/>
                <a:gd name="connsiteY0" fmla="*/ 2070814 h 2070814"/>
                <a:gd name="connsiteX1" fmla="*/ 54629 w 83676"/>
                <a:gd name="connsiteY1" fmla="*/ 1093238 h 2070814"/>
                <a:gd name="connsiteX2" fmla="*/ 6331 w 83676"/>
                <a:gd name="connsiteY2" fmla="*/ 492386 h 2070814"/>
                <a:gd name="connsiteX3" fmla="*/ 6193 w 83676"/>
                <a:gd name="connsiteY3" fmla="*/ 0 h 2070814"/>
                <a:gd name="connsiteX0" fmla="*/ 82008 w 83153"/>
                <a:gd name="connsiteY0" fmla="*/ 2070814 h 2070814"/>
                <a:gd name="connsiteX1" fmla="*/ 54106 w 83153"/>
                <a:gd name="connsiteY1" fmla="*/ 1093238 h 2070814"/>
                <a:gd name="connsiteX2" fmla="*/ 5808 w 83153"/>
                <a:gd name="connsiteY2" fmla="*/ 492386 h 2070814"/>
                <a:gd name="connsiteX3" fmla="*/ 5670 w 83153"/>
                <a:gd name="connsiteY3" fmla="*/ 0 h 2070814"/>
                <a:gd name="connsiteX0" fmla="*/ 82676 w 83821"/>
                <a:gd name="connsiteY0" fmla="*/ 2081655 h 2081655"/>
                <a:gd name="connsiteX1" fmla="*/ 54774 w 83821"/>
                <a:gd name="connsiteY1" fmla="*/ 1104079 h 2081655"/>
                <a:gd name="connsiteX2" fmla="*/ 6476 w 83821"/>
                <a:gd name="connsiteY2" fmla="*/ 503227 h 2081655"/>
                <a:gd name="connsiteX3" fmla="*/ 488 w 83821"/>
                <a:gd name="connsiteY3" fmla="*/ 46803 h 2081655"/>
                <a:gd name="connsiteX4" fmla="*/ 6338 w 83821"/>
                <a:gd name="connsiteY4" fmla="*/ 10841 h 2081655"/>
                <a:gd name="connsiteX0" fmla="*/ 82676 w 83821"/>
                <a:gd name="connsiteY0" fmla="*/ 2081655 h 2081655"/>
                <a:gd name="connsiteX1" fmla="*/ 54774 w 83821"/>
                <a:gd name="connsiteY1" fmla="*/ 1104079 h 2081655"/>
                <a:gd name="connsiteX2" fmla="*/ 6476 w 83821"/>
                <a:gd name="connsiteY2" fmla="*/ 503227 h 2081655"/>
                <a:gd name="connsiteX3" fmla="*/ 488 w 83821"/>
                <a:gd name="connsiteY3" fmla="*/ 46803 h 2081655"/>
                <a:gd name="connsiteX4" fmla="*/ 6338 w 83821"/>
                <a:gd name="connsiteY4" fmla="*/ 10841 h 2081655"/>
                <a:gd name="connsiteX0" fmla="*/ 82676 w 83821"/>
                <a:gd name="connsiteY0" fmla="*/ 2081655 h 2081655"/>
                <a:gd name="connsiteX1" fmla="*/ 54774 w 83821"/>
                <a:gd name="connsiteY1" fmla="*/ 1104079 h 2081655"/>
                <a:gd name="connsiteX2" fmla="*/ 6476 w 83821"/>
                <a:gd name="connsiteY2" fmla="*/ 503227 h 2081655"/>
                <a:gd name="connsiteX3" fmla="*/ 488 w 83821"/>
                <a:gd name="connsiteY3" fmla="*/ 46803 h 2081655"/>
                <a:gd name="connsiteX4" fmla="*/ 6338 w 83821"/>
                <a:gd name="connsiteY4" fmla="*/ 10841 h 2081655"/>
                <a:gd name="connsiteX0" fmla="*/ 82676 w 83821"/>
                <a:gd name="connsiteY0" fmla="*/ 2081655 h 2081655"/>
                <a:gd name="connsiteX1" fmla="*/ 54774 w 83821"/>
                <a:gd name="connsiteY1" fmla="*/ 1104079 h 2081655"/>
                <a:gd name="connsiteX2" fmla="*/ 6476 w 83821"/>
                <a:gd name="connsiteY2" fmla="*/ 503227 h 2081655"/>
                <a:gd name="connsiteX3" fmla="*/ 488 w 83821"/>
                <a:gd name="connsiteY3" fmla="*/ 46803 h 2081655"/>
                <a:gd name="connsiteX4" fmla="*/ 6338 w 83821"/>
                <a:gd name="connsiteY4" fmla="*/ 10841 h 2081655"/>
                <a:gd name="connsiteX0" fmla="*/ 79818 w 80963"/>
                <a:gd name="connsiteY0" fmla="*/ 2070814 h 2070814"/>
                <a:gd name="connsiteX1" fmla="*/ 51916 w 80963"/>
                <a:gd name="connsiteY1" fmla="*/ 1093238 h 2070814"/>
                <a:gd name="connsiteX2" fmla="*/ 3618 w 80963"/>
                <a:gd name="connsiteY2" fmla="*/ 492386 h 2070814"/>
                <a:gd name="connsiteX3" fmla="*/ 3480 w 80963"/>
                <a:gd name="connsiteY3" fmla="*/ 0 h 2070814"/>
                <a:gd name="connsiteX0" fmla="*/ 80927 w 82072"/>
                <a:gd name="connsiteY0" fmla="*/ 2070814 h 2070814"/>
                <a:gd name="connsiteX1" fmla="*/ 53025 w 82072"/>
                <a:gd name="connsiteY1" fmla="*/ 1093238 h 2070814"/>
                <a:gd name="connsiteX2" fmla="*/ 4727 w 82072"/>
                <a:gd name="connsiteY2" fmla="*/ 492386 h 2070814"/>
                <a:gd name="connsiteX3" fmla="*/ 1799 w 82072"/>
                <a:gd name="connsiteY3" fmla="*/ 0 h 2070814"/>
                <a:gd name="connsiteX0" fmla="*/ 79128 w 80238"/>
                <a:gd name="connsiteY0" fmla="*/ 2070814 h 2070814"/>
                <a:gd name="connsiteX1" fmla="*/ 51226 w 80238"/>
                <a:gd name="connsiteY1" fmla="*/ 1093238 h 2070814"/>
                <a:gd name="connsiteX2" fmla="*/ 8208 w 80238"/>
                <a:gd name="connsiteY2" fmla="*/ 554731 h 2070814"/>
                <a:gd name="connsiteX3" fmla="*/ 0 w 80238"/>
                <a:gd name="connsiteY3" fmla="*/ 0 h 207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38" h="2070814">
                  <a:moveTo>
                    <a:pt x="79128" y="2070814"/>
                  </a:moveTo>
                  <a:cubicBezTo>
                    <a:pt x="85478" y="1731542"/>
                    <a:pt x="63046" y="1345918"/>
                    <a:pt x="51226" y="1093238"/>
                  </a:cubicBezTo>
                  <a:cubicBezTo>
                    <a:pt x="39406" y="840558"/>
                    <a:pt x="16746" y="736937"/>
                    <a:pt x="8208" y="554731"/>
                  </a:cubicBezTo>
                  <a:cubicBezTo>
                    <a:pt x="-330" y="372525"/>
                    <a:pt x="29" y="102580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23" name="フリーフォーム 22"/>
            <p:cNvSpPr/>
            <p:nvPr/>
          </p:nvSpPr>
          <p:spPr>
            <a:xfrm flipH="1">
              <a:off x="3381425" y="2529958"/>
              <a:ext cx="535067" cy="881080"/>
            </a:xfrm>
            <a:custGeom>
              <a:avLst/>
              <a:gdLst>
                <a:gd name="connsiteX0" fmla="*/ 81956 w 89288"/>
                <a:gd name="connsiteY0" fmla="*/ 1747157 h 1747157"/>
                <a:gd name="connsiteX1" fmla="*/ 81956 w 89288"/>
                <a:gd name="connsiteY1" fmla="*/ 805543 h 1747157"/>
                <a:gd name="connsiteX2" fmla="*/ 5756 w 89288"/>
                <a:gd name="connsiteY2" fmla="*/ 168729 h 1747157"/>
                <a:gd name="connsiteX3" fmla="*/ 11199 w 89288"/>
                <a:gd name="connsiteY3" fmla="*/ 0 h 1747157"/>
                <a:gd name="connsiteX0" fmla="*/ 81545 w 86014"/>
                <a:gd name="connsiteY0" fmla="*/ 1747157 h 1747157"/>
                <a:gd name="connsiteX1" fmla="*/ 75965 w 86014"/>
                <a:gd name="connsiteY1" fmla="*/ 805543 h 1747157"/>
                <a:gd name="connsiteX2" fmla="*/ 5345 w 86014"/>
                <a:gd name="connsiteY2" fmla="*/ 168729 h 1747157"/>
                <a:gd name="connsiteX3" fmla="*/ 10788 w 86014"/>
                <a:gd name="connsiteY3" fmla="*/ 0 h 1747157"/>
                <a:gd name="connsiteX0" fmla="*/ 80926 w 83211"/>
                <a:gd name="connsiteY0" fmla="*/ 1747157 h 1747157"/>
                <a:gd name="connsiteX1" fmla="*/ 66975 w 83211"/>
                <a:gd name="connsiteY1" fmla="*/ 814533 h 1747157"/>
                <a:gd name="connsiteX2" fmla="*/ 4726 w 83211"/>
                <a:gd name="connsiteY2" fmla="*/ 168729 h 1747157"/>
                <a:gd name="connsiteX3" fmla="*/ 10169 w 83211"/>
                <a:gd name="connsiteY3" fmla="*/ 0 h 1747157"/>
                <a:gd name="connsiteX0" fmla="*/ 79999 w 81206"/>
                <a:gd name="connsiteY0" fmla="*/ 1747157 h 1747157"/>
                <a:gd name="connsiteX1" fmla="*/ 53492 w 81206"/>
                <a:gd name="connsiteY1" fmla="*/ 814533 h 1747157"/>
                <a:gd name="connsiteX2" fmla="*/ 3799 w 81206"/>
                <a:gd name="connsiteY2" fmla="*/ 168729 h 1747157"/>
                <a:gd name="connsiteX3" fmla="*/ 9242 w 81206"/>
                <a:gd name="connsiteY3" fmla="*/ 0 h 1747157"/>
                <a:gd name="connsiteX0" fmla="*/ 79896 w 81041"/>
                <a:gd name="connsiteY0" fmla="*/ 1747157 h 1747157"/>
                <a:gd name="connsiteX1" fmla="*/ 51994 w 81041"/>
                <a:gd name="connsiteY1" fmla="*/ 769581 h 1747157"/>
                <a:gd name="connsiteX2" fmla="*/ 3696 w 81041"/>
                <a:gd name="connsiteY2" fmla="*/ 168729 h 1747157"/>
                <a:gd name="connsiteX3" fmla="*/ 9139 w 81041"/>
                <a:gd name="connsiteY3" fmla="*/ 0 h 1747157"/>
                <a:gd name="connsiteX0" fmla="*/ 77590 w 78735"/>
                <a:gd name="connsiteY0" fmla="*/ 1801100 h 1801100"/>
                <a:gd name="connsiteX1" fmla="*/ 49688 w 78735"/>
                <a:gd name="connsiteY1" fmla="*/ 823524 h 1801100"/>
                <a:gd name="connsiteX2" fmla="*/ 1390 w 78735"/>
                <a:gd name="connsiteY2" fmla="*/ 222672 h 1801100"/>
                <a:gd name="connsiteX3" fmla="*/ 16599 w 78735"/>
                <a:gd name="connsiteY3" fmla="*/ 0 h 1801100"/>
                <a:gd name="connsiteX0" fmla="*/ 79415 w 80560"/>
                <a:gd name="connsiteY0" fmla="*/ 1837062 h 1837062"/>
                <a:gd name="connsiteX1" fmla="*/ 51513 w 80560"/>
                <a:gd name="connsiteY1" fmla="*/ 859486 h 1837062"/>
                <a:gd name="connsiteX2" fmla="*/ 3215 w 80560"/>
                <a:gd name="connsiteY2" fmla="*/ 258634 h 1837062"/>
                <a:gd name="connsiteX3" fmla="*/ 10053 w 80560"/>
                <a:gd name="connsiteY3" fmla="*/ 0 h 1837062"/>
                <a:gd name="connsiteX0" fmla="*/ 82531 w 83676"/>
                <a:gd name="connsiteY0" fmla="*/ 2070814 h 2070814"/>
                <a:gd name="connsiteX1" fmla="*/ 54629 w 83676"/>
                <a:gd name="connsiteY1" fmla="*/ 1093238 h 2070814"/>
                <a:gd name="connsiteX2" fmla="*/ 6331 w 83676"/>
                <a:gd name="connsiteY2" fmla="*/ 492386 h 2070814"/>
                <a:gd name="connsiteX3" fmla="*/ 6193 w 83676"/>
                <a:gd name="connsiteY3" fmla="*/ 0 h 2070814"/>
                <a:gd name="connsiteX0" fmla="*/ 82008 w 83153"/>
                <a:gd name="connsiteY0" fmla="*/ 2070814 h 2070814"/>
                <a:gd name="connsiteX1" fmla="*/ 54106 w 83153"/>
                <a:gd name="connsiteY1" fmla="*/ 1093238 h 2070814"/>
                <a:gd name="connsiteX2" fmla="*/ 5808 w 83153"/>
                <a:gd name="connsiteY2" fmla="*/ 492386 h 2070814"/>
                <a:gd name="connsiteX3" fmla="*/ 5670 w 83153"/>
                <a:gd name="connsiteY3" fmla="*/ 0 h 2070814"/>
                <a:gd name="connsiteX0" fmla="*/ 82676 w 83821"/>
                <a:gd name="connsiteY0" fmla="*/ 2081655 h 2081655"/>
                <a:gd name="connsiteX1" fmla="*/ 54774 w 83821"/>
                <a:gd name="connsiteY1" fmla="*/ 1104079 h 2081655"/>
                <a:gd name="connsiteX2" fmla="*/ 6476 w 83821"/>
                <a:gd name="connsiteY2" fmla="*/ 503227 h 2081655"/>
                <a:gd name="connsiteX3" fmla="*/ 488 w 83821"/>
                <a:gd name="connsiteY3" fmla="*/ 46803 h 2081655"/>
                <a:gd name="connsiteX4" fmla="*/ 6338 w 83821"/>
                <a:gd name="connsiteY4" fmla="*/ 10841 h 2081655"/>
                <a:gd name="connsiteX0" fmla="*/ 82676 w 83821"/>
                <a:gd name="connsiteY0" fmla="*/ 2081655 h 2081655"/>
                <a:gd name="connsiteX1" fmla="*/ 54774 w 83821"/>
                <a:gd name="connsiteY1" fmla="*/ 1104079 h 2081655"/>
                <a:gd name="connsiteX2" fmla="*/ 6476 w 83821"/>
                <a:gd name="connsiteY2" fmla="*/ 503227 h 2081655"/>
                <a:gd name="connsiteX3" fmla="*/ 488 w 83821"/>
                <a:gd name="connsiteY3" fmla="*/ 46803 h 2081655"/>
                <a:gd name="connsiteX4" fmla="*/ 6338 w 83821"/>
                <a:gd name="connsiteY4" fmla="*/ 10841 h 2081655"/>
                <a:gd name="connsiteX0" fmla="*/ 82676 w 83821"/>
                <a:gd name="connsiteY0" fmla="*/ 2081655 h 2081655"/>
                <a:gd name="connsiteX1" fmla="*/ 54774 w 83821"/>
                <a:gd name="connsiteY1" fmla="*/ 1104079 h 2081655"/>
                <a:gd name="connsiteX2" fmla="*/ 6476 w 83821"/>
                <a:gd name="connsiteY2" fmla="*/ 503227 h 2081655"/>
                <a:gd name="connsiteX3" fmla="*/ 488 w 83821"/>
                <a:gd name="connsiteY3" fmla="*/ 46803 h 2081655"/>
                <a:gd name="connsiteX4" fmla="*/ 6338 w 83821"/>
                <a:gd name="connsiteY4" fmla="*/ 10841 h 2081655"/>
                <a:gd name="connsiteX0" fmla="*/ 82676 w 83821"/>
                <a:gd name="connsiteY0" fmla="*/ 2081655 h 2081655"/>
                <a:gd name="connsiteX1" fmla="*/ 54774 w 83821"/>
                <a:gd name="connsiteY1" fmla="*/ 1104079 h 2081655"/>
                <a:gd name="connsiteX2" fmla="*/ 6476 w 83821"/>
                <a:gd name="connsiteY2" fmla="*/ 503227 h 2081655"/>
                <a:gd name="connsiteX3" fmla="*/ 488 w 83821"/>
                <a:gd name="connsiteY3" fmla="*/ 46803 h 2081655"/>
                <a:gd name="connsiteX4" fmla="*/ 6338 w 83821"/>
                <a:gd name="connsiteY4" fmla="*/ 10841 h 2081655"/>
                <a:gd name="connsiteX0" fmla="*/ 79818 w 80963"/>
                <a:gd name="connsiteY0" fmla="*/ 2070814 h 2070814"/>
                <a:gd name="connsiteX1" fmla="*/ 51916 w 80963"/>
                <a:gd name="connsiteY1" fmla="*/ 1093238 h 2070814"/>
                <a:gd name="connsiteX2" fmla="*/ 3618 w 80963"/>
                <a:gd name="connsiteY2" fmla="*/ 492386 h 2070814"/>
                <a:gd name="connsiteX3" fmla="*/ 3480 w 80963"/>
                <a:gd name="connsiteY3" fmla="*/ 0 h 2070814"/>
                <a:gd name="connsiteX0" fmla="*/ 80927 w 82072"/>
                <a:gd name="connsiteY0" fmla="*/ 2070814 h 2070814"/>
                <a:gd name="connsiteX1" fmla="*/ 53025 w 82072"/>
                <a:gd name="connsiteY1" fmla="*/ 1093238 h 2070814"/>
                <a:gd name="connsiteX2" fmla="*/ 4727 w 82072"/>
                <a:gd name="connsiteY2" fmla="*/ 492386 h 2070814"/>
                <a:gd name="connsiteX3" fmla="*/ 1799 w 82072"/>
                <a:gd name="connsiteY3" fmla="*/ 0 h 207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72" h="2070814">
                  <a:moveTo>
                    <a:pt x="80927" y="2070814"/>
                  </a:moveTo>
                  <a:cubicBezTo>
                    <a:pt x="87277" y="1731542"/>
                    <a:pt x="65725" y="1356309"/>
                    <a:pt x="53025" y="1093238"/>
                  </a:cubicBezTo>
                  <a:cubicBezTo>
                    <a:pt x="40325" y="830167"/>
                    <a:pt x="13265" y="674592"/>
                    <a:pt x="4727" y="492386"/>
                  </a:cubicBezTo>
                  <a:cubicBezTo>
                    <a:pt x="-3811" y="310180"/>
                    <a:pt x="1828" y="102580"/>
                    <a:pt x="179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cxnSp>
          <p:nvCxnSpPr>
            <p:cNvPr id="24" name="直線コネクタ 23"/>
            <p:cNvCxnSpPr/>
            <p:nvPr/>
          </p:nvCxnSpPr>
          <p:spPr>
            <a:xfrm flipV="1">
              <a:off x="3647820" y="1377950"/>
              <a:ext cx="0" cy="432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角丸四角形 24"/>
            <p:cNvSpPr/>
            <p:nvPr/>
          </p:nvSpPr>
          <p:spPr>
            <a:xfrm>
              <a:off x="3381425" y="1810522"/>
              <a:ext cx="755926" cy="500873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ja-JP" sz="1200" dirty="0">
                  <a:solidFill>
                    <a:prstClr val="black"/>
                  </a:solidFill>
                  <a:latin typeface="ＭＳ Ｐゴシック" panose="020B0600070205080204" pitchFamily="50" charset="-128"/>
                </a:rPr>
                <a:t>PCS</a:t>
              </a:r>
              <a:endParaRPr lang="ja-JP" altLang="en-US" sz="1200" dirty="0">
                <a:solidFill>
                  <a:prstClr val="black"/>
                </a:solidFill>
                <a:latin typeface="ＭＳ Ｐゴシック" panose="020B0600070205080204" pitchFamily="50" charset="-128"/>
              </a:endParaRPr>
            </a:p>
          </p:txBody>
        </p:sp>
        <p:cxnSp>
          <p:nvCxnSpPr>
            <p:cNvPr id="26" name="直線コネクタ 25"/>
            <p:cNvCxnSpPr/>
            <p:nvPr/>
          </p:nvCxnSpPr>
          <p:spPr>
            <a:xfrm flipV="1">
              <a:off x="3916492" y="1377950"/>
              <a:ext cx="0" cy="432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03" name="グループ化 88"/>
            <p:cNvGrpSpPr>
              <a:grpSpLocks/>
            </p:cNvGrpSpPr>
            <p:nvPr/>
          </p:nvGrpSpPr>
          <p:grpSpPr bwMode="auto">
            <a:xfrm>
              <a:off x="3953510" y="1959409"/>
              <a:ext cx="133350" cy="187167"/>
              <a:chOff x="6692900" y="2084157"/>
              <a:chExt cx="323850" cy="699627"/>
            </a:xfrm>
          </p:grpSpPr>
          <p:cxnSp>
            <p:nvCxnSpPr>
              <p:cNvPr id="38" name="直線コネクタ 37"/>
              <p:cNvCxnSpPr/>
              <p:nvPr/>
            </p:nvCxnSpPr>
            <p:spPr>
              <a:xfrm flipH="1">
                <a:off x="6697003" y="2080785"/>
                <a:ext cx="320715" cy="1361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>
                <a:off x="6697003" y="2225462"/>
                <a:ext cx="320715" cy="8510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/>
              <p:cNvCxnSpPr/>
              <p:nvPr/>
            </p:nvCxnSpPr>
            <p:spPr>
              <a:xfrm flipH="1">
                <a:off x="6697003" y="2310565"/>
                <a:ext cx="320715" cy="1361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/>
              <p:cNvCxnSpPr/>
              <p:nvPr/>
            </p:nvCxnSpPr>
            <p:spPr>
              <a:xfrm>
                <a:off x="6697003" y="2455237"/>
                <a:ext cx="320715" cy="936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/>
              <p:cNvCxnSpPr/>
              <p:nvPr/>
            </p:nvCxnSpPr>
            <p:spPr>
              <a:xfrm flipH="1">
                <a:off x="6691472" y="2548852"/>
                <a:ext cx="320715" cy="1446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/>
              <p:cNvCxnSpPr/>
              <p:nvPr/>
            </p:nvCxnSpPr>
            <p:spPr>
              <a:xfrm>
                <a:off x="6691472" y="2693524"/>
                <a:ext cx="320715" cy="936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コネクタ 27"/>
            <p:cNvCxnSpPr/>
            <p:nvPr/>
          </p:nvCxnSpPr>
          <p:spPr>
            <a:xfrm>
              <a:off x="4087259" y="1958507"/>
              <a:ext cx="7240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>
              <a:off x="4087259" y="2149749"/>
              <a:ext cx="7240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 flipV="1">
              <a:off x="3640990" y="2311395"/>
              <a:ext cx="2276" cy="2185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3900555" y="2297735"/>
              <a:ext cx="2276" cy="2185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角丸四角形 31"/>
            <p:cNvSpPr/>
            <p:nvPr/>
          </p:nvSpPr>
          <p:spPr>
            <a:xfrm>
              <a:off x="3604560" y="2407016"/>
              <a:ext cx="56921" cy="2823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33" name="角丸四角形 32"/>
            <p:cNvSpPr/>
            <p:nvPr/>
          </p:nvSpPr>
          <p:spPr>
            <a:xfrm>
              <a:off x="3870955" y="2397909"/>
              <a:ext cx="56923" cy="2823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cxnSp>
          <p:nvCxnSpPr>
            <p:cNvPr id="34" name="直線コネクタ 33"/>
            <p:cNvCxnSpPr>
              <a:endCxn id="50" idx="2"/>
            </p:cNvCxnSpPr>
            <p:nvPr/>
          </p:nvCxnSpPr>
          <p:spPr>
            <a:xfrm flipV="1">
              <a:off x="1598622" y="5888083"/>
              <a:ext cx="1746372" cy="15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1600900" y="3420145"/>
              <a:ext cx="1746371" cy="15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12" name="テキスト ボックス 102"/>
            <p:cNvSpPr txBox="1">
              <a:spLocks noChangeArrowheads="1"/>
            </p:cNvSpPr>
            <p:nvPr/>
          </p:nvSpPr>
          <p:spPr bwMode="auto">
            <a:xfrm>
              <a:off x="1918699" y="1555681"/>
              <a:ext cx="1133830" cy="397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200" smtClean="0">
                  <a:solidFill>
                    <a:prstClr val="black"/>
                  </a:solidFill>
                  <a:latin typeface="ＭＳ Ｐゴシック" panose="020B0600070205080204" pitchFamily="50" charset="-128"/>
                </a:rPr>
                <a:t>HTS joint</a:t>
              </a:r>
              <a:endParaRPr lang="ja-JP" altLang="en-US" sz="1200" smtClean="0">
                <a:solidFill>
                  <a:prstClr val="black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7313" name="テキスト ボックス 103"/>
            <p:cNvSpPr txBox="1">
              <a:spLocks noChangeArrowheads="1"/>
            </p:cNvSpPr>
            <p:nvPr/>
          </p:nvSpPr>
          <p:spPr bwMode="auto">
            <a:xfrm>
              <a:off x="3448362" y="4208775"/>
              <a:ext cx="2264594" cy="198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400" smtClean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HTS solenoid coil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400" smtClean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[Design: </a:t>
              </a:r>
              <a:r>
                <a:rPr lang="en-US" altLang="ja-JP" sz="1200" smtClean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tentative</a:t>
              </a:r>
              <a:r>
                <a:rPr lang="en-US" altLang="ja-JP" sz="1400" smtClean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]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400" smtClean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1 Tesla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400" smtClean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ID 120mm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400" smtClean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OD 200mm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400" smtClean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Length 200mm </a:t>
              </a:r>
              <a:endParaRPr lang="ja-JP" altLang="en-US" sz="1400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</p:grpSp>
      <p:sp>
        <p:nvSpPr>
          <p:cNvPr id="7175" name="正方形/長方形 1"/>
          <p:cNvSpPr>
            <a:spLocks noChangeArrowheads="1"/>
          </p:cNvSpPr>
          <p:nvPr/>
        </p:nvSpPr>
        <p:spPr bwMode="auto">
          <a:xfrm>
            <a:off x="295275" y="1443038"/>
            <a:ext cx="33004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b="1" smtClean="0">
                <a:solidFill>
                  <a:prstClr val="black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Target (2018)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160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Construction of a 1-Tesla REBCO solenoid coil with the HTS joints</a:t>
            </a:r>
            <a:endParaRPr lang="ja-JP" altLang="en-US" sz="160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grpSp>
        <p:nvGrpSpPr>
          <p:cNvPr id="7176" name="グループ化 63"/>
          <p:cNvGrpSpPr>
            <a:grpSpLocks/>
          </p:cNvGrpSpPr>
          <p:nvPr/>
        </p:nvGrpSpPr>
        <p:grpSpPr bwMode="auto">
          <a:xfrm>
            <a:off x="3822700" y="2132013"/>
            <a:ext cx="2170113" cy="546100"/>
            <a:chOff x="5067300" y="4149725"/>
            <a:chExt cx="3811588" cy="1290638"/>
          </a:xfrm>
        </p:grpSpPr>
        <p:sp>
          <p:nvSpPr>
            <p:cNvPr id="65" name="正方形/長方形 64"/>
            <p:cNvSpPr/>
            <p:nvPr/>
          </p:nvSpPr>
          <p:spPr>
            <a:xfrm>
              <a:off x="5067300" y="5211499"/>
              <a:ext cx="2467634" cy="228864"/>
            </a:xfrm>
            <a:prstGeom prst="rect">
              <a:avLst/>
            </a:prstGeom>
            <a:solidFill>
              <a:srgbClr val="C0C0C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067300" y="5166476"/>
              <a:ext cx="2467634" cy="45022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067300" y="4689992"/>
              <a:ext cx="1235212" cy="120059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067300" y="4795044"/>
              <a:ext cx="2467634" cy="367682"/>
            </a:xfrm>
            <a:prstGeom prst="rect">
              <a:avLst/>
            </a:prstGeom>
            <a:solidFill>
              <a:srgbClr val="CCECFF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  <a:latin typeface="ＭＳ Ｐゴシック" panose="020B0600070205080204" pitchFamily="50" charset="-128"/>
              </a:endParaRPr>
            </a:p>
          </p:txBody>
        </p:sp>
        <p:cxnSp>
          <p:nvCxnSpPr>
            <p:cNvPr id="69" name="直線コネクタ 68"/>
            <p:cNvCxnSpPr/>
            <p:nvPr/>
          </p:nvCxnSpPr>
          <p:spPr>
            <a:xfrm>
              <a:off x="5067300" y="5050170"/>
              <a:ext cx="24676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 flipV="1">
              <a:off x="5223444" y="4795044"/>
              <a:ext cx="0" cy="36768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 flipV="1">
              <a:off x="5385165" y="4795044"/>
              <a:ext cx="0" cy="36768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5563615" y="4795044"/>
              <a:ext cx="0" cy="36768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V="1">
              <a:off x="5725336" y="4795044"/>
              <a:ext cx="0" cy="37143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V="1">
              <a:off x="5881480" y="4795044"/>
              <a:ext cx="0" cy="36768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 flipV="1">
              <a:off x="6043200" y="4795044"/>
              <a:ext cx="0" cy="36768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V="1">
              <a:off x="6218863" y="4780037"/>
              <a:ext cx="0" cy="36768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6380584" y="4795044"/>
              <a:ext cx="0" cy="37143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/>
            <p:cNvCxnSpPr/>
            <p:nvPr/>
          </p:nvCxnSpPr>
          <p:spPr>
            <a:xfrm flipV="1">
              <a:off x="6542304" y="4798795"/>
              <a:ext cx="0" cy="3714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/>
            <p:cNvCxnSpPr/>
            <p:nvPr/>
          </p:nvCxnSpPr>
          <p:spPr>
            <a:xfrm flipV="1">
              <a:off x="6717965" y="4798795"/>
              <a:ext cx="0" cy="3714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V="1">
              <a:off x="6879686" y="4802548"/>
              <a:ext cx="0" cy="36768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V="1">
              <a:off x="7038619" y="4798795"/>
              <a:ext cx="0" cy="3714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197551" y="4798795"/>
              <a:ext cx="0" cy="3714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/>
            <p:cNvCxnSpPr/>
            <p:nvPr/>
          </p:nvCxnSpPr>
          <p:spPr>
            <a:xfrm flipV="1">
              <a:off x="7373213" y="4798795"/>
              <a:ext cx="0" cy="3714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5067300" y="4922607"/>
              <a:ext cx="24676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64" name="グループ化 84"/>
            <p:cNvGrpSpPr>
              <a:grpSpLocks/>
            </p:cNvGrpSpPr>
            <p:nvPr/>
          </p:nvGrpSpPr>
          <p:grpSpPr bwMode="auto">
            <a:xfrm>
              <a:off x="6402388" y="4149725"/>
              <a:ext cx="2476500" cy="749300"/>
              <a:chOff x="6402652" y="4430012"/>
              <a:chExt cx="2476741" cy="750019"/>
            </a:xfrm>
          </p:grpSpPr>
          <p:sp>
            <p:nvSpPr>
              <p:cNvPr id="86" name="正方形/長方形 85"/>
              <p:cNvSpPr/>
              <p:nvPr/>
            </p:nvSpPr>
            <p:spPr>
              <a:xfrm flipV="1">
                <a:off x="6403154" y="4430012"/>
                <a:ext cx="2467872" cy="229081"/>
              </a:xfrm>
              <a:prstGeom prst="rect">
                <a:avLst/>
              </a:prstGeom>
              <a:solidFill>
                <a:srgbClr val="C0C0C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 flipV="1">
                <a:off x="6403154" y="4659093"/>
                <a:ext cx="2467872" cy="45065"/>
              </a:xfrm>
              <a:prstGeom prst="rect">
                <a:avLst/>
              </a:prstGeom>
              <a:solidFill>
                <a:srgbClr val="3333FF"/>
              </a:solidFill>
              <a:ln w="63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 flipV="1">
                <a:off x="6403154" y="4707916"/>
                <a:ext cx="2467872" cy="368034"/>
              </a:xfrm>
              <a:prstGeom prst="rect">
                <a:avLst/>
              </a:prstGeom>
              <a:solidFill>
                <a:srgbClr val="CCECFF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  <p:cxnSp>
            <p:nvCxnSpPr>
              <p:cNvPr id="89" name="直線コネクタ 88"/>
              <p:cNvCxnSpPr/>
              <p:nvPr/>
            </p:nvCxnSpPr>
            <p:spPr>
              <a:xfrm flipV="1">
                <a:off x="6403154" y="4820579"/>
                <a:ext cx="246787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/>
              <p:cNvCxnSpPr/>
              <p:nvPr/>
            </p:nvCxnSpPr>
            <p:spPr>
              <a:xfrm>
                <a:off x="6562101" y="4707916"/>
                <a:ext cx="0" cy="36803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/>
              <p:cNvCxnSpPr/>
              <p:nvPr/>
            </p:nvCxnSpPr>
            <p:spPr>
              <a:xfrm>
                <a:off x="6723838" y="4704159"/>
                <a:ext cx="0" cy="37179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コネクタ 91"/>
              <p:cNvCxnSpPr/>
              <p:nvPr/>
            </p:nvCxnSpPr>
            <p:spPr>
              <a:xfrm>
                <a:off x="6899518" y="4704159"/>
                <a:ext cx="0" cy="37179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/>
              <p:cNvCxnSpPr/>
              <p:nvPr/>
            </p:nvCxnSpPr>
            <p:spPr>
              <a:xfrm>
                <a:off x="7061254" y="4704159"/>
                <a:ext cx="0" cy="37179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/>
              <p:cNvCxnSpPr/>
              <p:nvPr/>
            </p:nvCxnSpPr>
            <p:spPr>
              <a:xfrm>
                <a:off x="7220201" y="4707916"/>
                <a:ext cx="0" cy="36803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コネクタ 94"/>
              <p:cNvCxnSpPr/>
              <p:nvPr/>
            </p:nvCxnSpPr>
            <p:spPr>
              <a:xfrm>
                <a:off x="7379149" y="4704159"/>
                <a:ext cx="0" cy="37179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/>
              <p:cNvCxnSpPr/>
              <p:nvPr/>
            </p:nvCxnSpPr>
            <p:spPr>
              <a:xfrm>
                <a:off x="7554828" y="4722937"/>
                <a:ext cx="0" cy="36803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/>
              <p:cNvCxnSpPr/>
              <p:nvPr/>
            </p:nvCxnSpPr>
            <p:spPr>
              <a:xfrm>
                <a:off x="7716564" y="4704159"/>
                <a:ext cx="0" cy="37179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97"/>
              <p:cNvCxnSpPr/>
              <p:nvPr/>
            </p:nvCxnSpPr>
            <p:spPr>
              <a:xfrm>
                <a:off x="7878300" y="4700405"/>
                <a:ext cx="0" cy="37178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/>
              <p:cNvCxnSpPr/>
              <p:nvPr/>
            </p:nvCxnSpPr>
            <p:spPr>
              <a:xfrm>
                <a:off x="8053980" y="4700405"/>
                <a:ext cx="0" cy="36803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/>
              <p:cNvCxnSpPr/>
              <p:nvPr/>
            </p:nvCxnSpPr>
            <p:spPr>
              <a:xfrm>
                <a:off x="8212927" y="4700405"/>
                <a:ext cx="0" cy="36803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/>
              <p:cNvCxnSpPr/>
              <p:nvPr/>
            </p:nvCxnSpPr>
            <p:spPr>
              <a:xfrm>
                <a:off x="8371876" y="4700405"/>
                <a:ext cx="0" cy="37178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/>
              <p:cNvCxnSpPr/>
              <p:nvPr/>
            </p:nvCxnSpPr>
            <p:spPr>
              <a:xfrm>
                <a:off x="8533612" y="4700405"/>
                <a:ext cx="0" cy="37178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/>
              <p:cNvCxnSpPr/>
              <p:nvPr/>
            </p:nvCxnSpPr>
            <p:spPr>
              <a:xfrm>
                <a:off x="8709290" y="4700405"/>
                <a:ext cx="0" cy="36803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コネクタ 103"/>
              <p:cNvCxnSpPr/>
              <p:nvPr/>
            </p:nvCxnSpPr>
            <p:spPr>
              <a:xfrm flipV="1">
                <a:off x="6403154" y="4948265"/>
                <a:ext cx="246787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正方形/長方形 104"/>
              <p:cNvSpPr/>
              <p:nvPr/>
            </p:nvSpPr>
            <p:spPr>
              <a:xfrm flipV="1">
                <a:off x="7635697" y="5075950"/>
                <a:ext cx="1243696" cy="105153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ＭＳ Ｐゴシック" panose="020B0600070205080204" pitchFamily="50" charset="-128"/>
                </a:endParaRPr>
              </a:p>
            </p:txBody>
          </p:sp>
        </p:grpSp>
      </p:grpSp>
      <p:sp>
        <p:nvSpPr>
          <p:cNvPr id="7177" name="正方形/長方形 1"/>
          <p:cNvSpPr>
            <a:spLocks noChangeArrowheads="1"/>
          </p:cNvSpPr>
          <p:nvPr/>
        </p:nvSpPr>
        <p:spPr bwMode="auto">
          <a:xfrm>
            <a:off x="3779838" y="1517650"/>
            <a:ext cx="2311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1600" b="1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Ic measurement</a:t>
            </a:r>
            <a:endParaRPr lang="ja-JP" altLang="en-US" sz="1600" b="1" smtClean="0">
              <a:solidFill>
                <a:prstClr val="black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95275" y="1443038"/>
            <a:ext cx="3300413" cy="4754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3681413" y="1443038"/>
            <a:ext cx="5346700" cy="4754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grpSp>
        <p:nvGrpSpPr>
          <p:cNvPr id="7180" name="グループ化 12308"/>
          <p:cNvGrpSpPr>
            <a:grpSpLocks/>
          </p:cNvGrpSpPr>
          <p:nvPr/>
        </p:nvGrpSpPr>
        <p:grpSpPr bwMode="auto">
          <a:xfrm>
            <a:off x="4057650" y="3417888"/>
            <a:ext cx="1838325" cy="2609850"/>
            <a:chOff x="4058361" y="3169547"/>
            <a:chExt cx="1837613" cy="2781375"/>
          </a:xfrm>
        </p:grpSpPr>
        <p:sp>
          <p:nvSpPr>
            <p:cNvPr id="12289" name="正方形/長方形 12288"/>
            <p:cNvSpPr/>
            <p:nvPr/>
          </p:nvSpPr>
          <p:spPr>
            <a:xfrm>
              <a:off x="4147227" y="4098363"/>
              <a:ext cx="1402806" cy="4094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4147227" y="3836130"/>
              <a:ext cx="1448827" cy="380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ja-JP" sz="1400" dirty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HTS DP coil</a:t>
              </a:r>
              <a:endParaRPr lang="ja-JP" altLang="en-US" sz="1400" dirty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115" name="正方形/長方形 114"/>
            <p:cNvSpPr/>
            <p:nvPr/>
          </p:nvSpPr>
          <p:spPr>
            <a:xfrm>
              <a:off x="4388433" y="5201439"/>
              <a:ext cx="975935" cy="38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ja-JP" sz="1400" dirty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PCS</a:t>
              </a:r>
              <a:endParaRPr lang="ja-JP" altLang="en-US" sz="1400" dirty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7194" name="グループ化 126"/>
            <p:cNvGrpSpPr>
              <a:grpSpLocks/>
            </p:cNvGrpSpPr>
            <p:nvPr/>
          </p:nvGrpSpPr>
          <p:grpSpPr bwMode="auto">
            <a:xfrm>
              <a:off x="4556841" y="5472885"/>
              <a:ext cx="580472" cy="478037"/>
              <a:chOff x="4592625" y="5151640"/>
              <a:chExt cx="584535" cy="665503"/>
            </a:xfrm>
          </p:grpSpPr>
          <p:cxnSp>
            <p:nvCxnSpPr>
              <p:cNvPr id="114" name="直線コネクタ 113"/>
              <p:cNvCxnSpPr/>
              <p:nvPr/>
            </p:nvCxnSpPr>
            <p:spPr>
              <a:xfrm flipV="1">
                <a:off x="4611602" y="5251871"/>
                <a:ext cx="0" cy="5464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コネクタ 117"/>
              <p:cNvCxnSpPr/>
              <p:nvPr/>
            </p:nvCxnSpPr>
            <p:spPr>
              <a:xfrm flipV="1">
                <a:off x="5174095" y="5273068"/>
                <a:ext cx="0" cy="5440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36" name="グループ化 119"/>
              <p:cNvGrpSpPr>
                <a:grpSpLocks/>
              </p:cNvGrpSpPr>
              <p:nvPr/>
            </p:nvGrpSpPr>
            <p:grpSpPr bwMode="auto">
              <a:xfrm>
                <a:off x="4612599" y="5151640"/>
                <a:ext cx="564561" cy="108278"/>
                <a:chOff x="4472111" y="4057999"/>
                <a:chExt cx="1786003" cy="738030"/>
              </a:xfrm>
            </p:grpSpPr>
            <p:cxnSp>
              <p:nvCxnSpPr>
                <p:cNvPr id="117" name="直線コネクタ 116"/>
                <p:cNvCxnSpPr/>
                <p:nvPr/>
              </p:nvCxnSpPr>
              <p:spPr>
                <a:xfrm>
                  <a:off x="4767219" y="4066918"/>
                  <a:ext cx="293207" cy="7224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コネクタ 121"/>
                <p:cNvCxnSpPr/>
                <p:nvPr/>
              </p:nvCxnSpPr>
              <p:spPr>
                <a:xfrm flipH="1">
                  <a:off x="4474012" y="4066918"/>
                  <a:ext cx="293207" cy="7224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コネクタ 122"/>
                <p:cNvCxnSpPr/>
                <p:nvPr/>
              </p:nvCxnSpPr>
              <p:spPr>
                <a:xfrm>
                  <a:off x="5368797" y="4066918"/>
                  <a:ext cx="293207" cy="7224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コネクタ 123"/>
                <p:cNvCxnSpPr/>
                <p:nvPr/>
              </p:nvCxnSpPr>
              <p:spPr>
                <a:xfrm flipH="1">
                  <a:off x="5070536" y="4066918"/>
                  <a:ext cx="298261" cy="7224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コネクタ 124"/>
                <p:cNvCxnSpPr/>
                <p:nvPr/>
              </p:nvCxnSpPr>
              <p:spPr>
                <a:xfrm>
                  <a:off x="5965321" y="4050859"/>
                  <a:ext cx="293207" cy="72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線コネクタ 125"/>
                <p:cNvCxnSpPr/>
                <p:nvPr/>
              </p:nvCxnSpPr>
              <p:spPr>
                <a:xfrm flipH="1">
                  <a:off x="5672114" y="4050859"/>
                  <a:ext cx="293207" cy="72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37" name="テキスト ボックス 102"/>
              <p:cNvSpPr txBox="1">
                <a:spLocks noChangeArrowheads="1"/>
              </p:cNvSpPr>
              <p:nvPr/>
            </p:nvSpPr>
            <p:spPr bwMode="auto">
              <a:xfrm>
                <a:off x="4592625" y="5267451"/>
                <a:ext cx="58221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umimoji="1"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umimoji="1"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umimoji="1"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umimoji="1"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ja-JP" sz="1100" smtClean="0">
                    <a:solidFill>
                      <a:prstClr val="black"/>
                    </a:solidFill>
                    <a:latin typeface="ＭＳ Ｐゴシック" panose="020B0600070205080204" pitchFamily="50" charset="-128"/>
                  </a:rPr>
                  <a:t>Heater</a:t>
                </a:r>
                <a:endParaRPr lang="ja-JP" altLang="en-US" sz="1100" smtClean="0">
                  <a:solidFill>
                    <a:prstClr val="black"/>
                  </a:solidFill>
                  <a:latin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7195" name="グループ化 130"/>
            <p:cNvGrpSpPr>
              <a:grpSpLocks/>
            </p:cNvGrpSpPr>
            <p:nvPr/>
          </p:nvGrpSpPr>
          <p:grpSpPr bwMode="auto">
            <a:xfrm>
              <a:off x="4222387" y="4144519"/>
              <a:ext cx="1291220" cy="314531"/>
              <a:chOff x="4709847" y="2947668"/>
              <a:chExt cx="1093048" cy="776412"/>
            </a:xfrm>
          </p:grpSpPr>
          <p:grpSp>
            <p:nvGrpSpPr>
              <p:cNvPr id="7209" name="グループ化 129"/>
              <p:cNvGrpSpPr>
                <a:grpSpLocks/>
              </p:cNvGrpSpPr>
              <p:nvPr/>
            </p:nvGrpSpPr>
            <p:grpSpPr bwMode="auto">
              <a:xfrm>
                <a:off x="5522056" y="2947668"/>
                <a:ext cx="280839" cy="776412"/>
                <a:chOff x="5522056" y="2947668"/>
                <a:chExt cx="280839" cy="776412"/>
              </a:xfrm>
            </p:grpSpPr>
            <p:sp>
              <p:nvSpPr>
                <p:cNvPr id="128" name="円弧 127"/>
                <p:cNvSpPr/>
                <p:nvPr/>
              </p:nvSpPr>
              <p:spPr>
                <a:xfrm>
                  <a:off x="5522076" y="2950670"/>
                  <a:ext cx="280758" cy="772608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円弧 132"/>
                <p:cNvSpPr/>
                <p:nvPr/>
              </p:nvSpPr>
              <p:spPr>
                <a:xfrm flipV="1">
                  <a:off x="5522076" y="2946495"/>
                  <a:ext cx="182694" cy="772605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10" name="グループ化 134"/>
              <p:cNvGrpSpPr>
                <a:grpSpLocks/>
              </p:cNvGrpSpPr>
              <p:nvPr/>
            </p:nvGrpSpPr>
            <p:grpSpPr bwMode="auto">
              <a:xfrm>
                <a:off x="5420456" y="2947668"/>
                <a:ext cx="280839" cy="776412"/>
                <a:chOff x="5522056" y="2947668"/>
                <a:chExt cx="280839" cy="776412"/>
              </a:xfrm>
            </p:grpSpPr>
            <p:sp>
              <p:nvSpPr>
                <p:cNvPr id="136" name="円弧 135"/>
                <p:cNvSpPr/>
                <p:nvPr/>
              </p:nvSpPr>
              <p:spPr>
                <a:xfrm>
                  <a:off x="5521583" y="2950670"/>
                  <a:ext cx="280758" cy="772608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円弧 136"/>
                <p:cNvSpPr/>
                <p:nvPr/>
              </p:nvSpPr>
              <p:spPr>
                <a:xfrm flipV="1">
                  <a:off x="5521583" y="2946495"/>
                  <a:ext cx="182694" cy="772605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11" name="グループ化 137"/>
              <p:cNvGrpSpPr>
                <a:grpSpLocks/>
              </p:cNvGrpSpPr>
              <p:nvPr/>
            </p:nvGrpSpPr>
            <p:grpSpPr bwMode="auto">
              <a:xfrm>
                <a:off x="5318856" y="2947668"/>
                <a:ext cx="280839" cy="776412"/>
                <a:chOff x="5522056" y="2947668"/>
                <a:chExt cx="280839" cy="776412"/>
              </a:xfrm>
            </p:grpSpPr>
            <p:sp>
              <p:nvSpPr>
                <p:cNvPr id="139" name="円弧 138"/>
                <p:cNvSpPr/>
                <p:nvPr/>
              </p:nvSpPr>
              <p:spPr>
                <a:xfrm>
                  <a:off x="5522433" y="2950670"/>
                  <a:ext cx="280757" cy="772608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円弧 139"/>
                <p:cNvSpPr/>
                <p:nvPr/>
              </p:nvSpPr>
              <p:spPr>
                <a:xfrm flipV="1">
                  <a:off x="5522433" y="2946495"/>
                  <a:ext cx="182694" cy="772605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12" name="グループ化 140"/>
              <p:cNvGrpSpPr>
                <a:grpSpLocks/>
              </p:cNvGrpSpPr>
              <p:nvPr/>
            </p:nvGrpSpPr>
            <p:grpSpPr bwMode="auto">
              <a:xfrm>
                <a:off x="5217256" y="2947668"/>
                <a:ext cx="280839" cy="776412"/>
                <a:chOff x="5522056" y="2947668"/>
                <a:chExt cx="280839" cy="776412"/>
              </a:xfrm>
            </p:grpSpPr>
            <p:sp>
              <p:nvSpPr>
                <p:cNvPr id="142" name="円弧 141"/>
                <p:cNvSpPr/>
                <p:nvPr/>
              </p:nvSpPr>
              <p:spPr>
                <a:xfrm>
                  <a:off x="5521940" y="2950670"/>
                  <a:ext cx="280757" cy="772608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3" name="円弧 142"/>
                <p:cNvSpPr/>
                <p:nvPr/>
              </p:nvSpPr>
              <p:spPr>
                <a:xfrm flipV="1">
                  <a:off x="5521940" y="2946495"/>
                  <a:ext cx="182694" cy="772605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13" name="グループ化 143"/>
              <p:cNvGrpSpPr>
                <a:grpSpLocks/>
              </p:cNvGrpSpPr>
              <p:nvPr/>
            </p:nvGrpSpPr>
            <p:grpSpPr bwMode="auto">
              <a:xfrm>
                <a:off x="5115656" y="2947668"/>
                <a:ext cx="280839" cy="776412"/>
                <a:chOff x="5522056" y="2947668"/>
                <a:chExt cx="280839" cy="776412"/>
              </a:xfrm>
            </p:grpSpPr>
            <p:sp>
              <p:nvSpPr>
                <p:cNvPr id="145" name="円弧 144"/>
                <p:cNvSpPr/>
                <p:nvPr/>
              </p:nvSpPr>
              <p:spPr>
                <a:xfrm>
                  <a:off x="5521446" y="2950670"/>
                  <a:ext cx="276727" cy="772608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6" name="円弧 145"/>
                <p:cNvSpPr/>
                <p:nvPr/>
              </p:nvSpPr>
              <p:spPr>
                <a:xfrm flipV="1">
                  <a:off x="5521446" y="2946495"/>
                  <a:ext cx="182694" cy="772605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14" name="グループ化 146"/>
              <p:cNvGrpSpPr>
                <a:grpSpLocks/>
              </p:cNvGrpSpPr>
              <p:nvPr/>
            </p:nvGrpSpPr>
            <p:grpSpPr bwMode="auto">
              <a:xfrm>
                <a:off x="5014056" y="2947668"/>
                <a:ext cx="280839" cy="776412"/>
                <a:chOff x="5522056" y="2947668"/>
                <a:chExt cx="280839" cy="776412"/>
              </a:xfrm>
            </p:grpSpPr>
            <p:sp>
              <p:nvSpPr>
                <p:cNvPr id="148" name="円弧 147"/>
                <p:cNvSpPr/>
                <p:nvPr/>
              </p:nvSpPr>
              <p:spPr>
                <a:xfrm>
                  <a:off x="5522295" y="2950670"/>
                  <a:ext cx="280758" cy="772608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円弧 148"/>
                <p:cNvSpPr/>
                <p:nvPr/>
              </p:nvSpPr>
              <p:spPr>
                <a:xfrm flipV="1">
                  <a:off x="5522295" y="2946495"/>
                  <a:ext cx="182694" cy="772605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15" name="グループ化 149"/>
              <p:cNvGrpSpPr>
                <a:grpSpLocks/>
              </p:cNvGrpSpPr>
              <p:nvPr/>
            </p:nvGrpSpPr>
            <p:grpSpPr bwMode="auto">
              <a:xfrm>
                <a:off x="4912456" y="2947668"/>
                <a:ext cx="280839" cy="776412"/>
                <a:chOff x="5522056" y="2947668"/>
                <a:chExt cx="280839" cy="776412"/>
              </a:xfrm>
            </p:grpSpPr>
            <p:sp>
              <p:nvSpPr>
                <p:cNvPr id="151" name="円弧 150"/>
                <p:cNvSpPr/>
                <p:nvPr/>
              </p:nvSpPr>
              <p:spPr>
                <a:xfrm>
                  <a:off x="5521802" y="2950670"/>
                  <a:ext cx="280758" cy="772608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円弧 151"/>
                <p:cNvSpPr/>
                <p:nvPr/>
              </p:nvSpPr>
              <p:spPr>
                <a:xfrm flipV="1">
                  <a:off x="5521802" y="2946495"/>
                  <a:ext cx="182694" cy="772605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16" name="グループ化 152"/>
              <p:cNvGrpSpPr>
                <a:grpSpLocks/>
              </p:cNvGrpSpPr>
              <p:nvPr/>
            </p:nvGrpSpPr>
            <p:grpSpPr bwMode="auto">
              <a:xfrm>
                <a:off x="4810856" y="2947668"/>
                <a:ext cx="280839" cy="776412"/>
                <a:chOff x="5522056" y="2947668"/>
                <a:chExt cx="280839" cy="776412"/>
              </a:xfrm>
            </p:grpSpPr>
            <p:sp>
              <p:nvSpPr>
                <p:cNvPr id="154" name="円弧 153"/>
                <p:cNvSpPr/>
                <p:nvPr/>
              </p:nvSpPr>
              <p:spPr>
                <a:xfrm>
                  <a:off x="5517279" y="2950670"/>
                  <a:ext cx="280757" cy="772608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5" name="円弧 154"/>
                <p:cNvSpPr/>
                <p:nvPr/>
              </p:nvSpPr>
              <p:spPr>
                <a:xfrm flipV="1">
                  <a:off x="5517279" y="2946495"/>
                  <a:ext cx="182694" cy="772605"/>
                </a:xfrm>
                <a:prstGeom prst="arc">
                  <a:avLst>
                    <a:gd name="adj1" fmla="val 10791789"/>
                    <a:gd name="adj2" fmla="val 51357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ja-JP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57" name="円弧 156"/>
              <p:cNvSpPr/>
              <p:nvPr/>
            </p:nvSpPr>
            <p:spPr>
              <a:xfrm>
                <a:off x="4709359" y="2950670"/>
                <a:ext cx="280757" cy="772608"/>
              </a:xfrm>
              <a:prstGeom prst="arc">
                <a:avLst>
                  <a:gd name="adj1" fmla="val 10791789"/>
                  <a:gd name="adj2" fmla="val 51357"/>
                </a:avLst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ja-JP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59" name="直線コネクタ 158"/>
            <p:cNvCxnSpPr/>
            <p:nvPr/>
          </p:nvCxnSpPr>
          <p:spPr>
            <a:xfrm flipV="1">
              <a:off x="5513535" y="4301383"/>
              <a:ext cx="153927" cy="16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コネクタ 163"/>
            <p:cNvCxnSpPr/>
            <p:nvPr/>
          </p:nvCxnSpPr>
          <p:spPr>
            <a:xfrm flipV="1">
              <a:off x="4058361" y="4301383"/>
              <a:ext cx="153928" cy="16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1" name="直線コネクタ 12290"/>
            <p:cNvCxnSpPr/>
            <p:nvPr/>
          </p:nvCxnSpPr>
          <p:spPr>
            <a:xfrm>
              <a:off x="5667463" y="4301383"/>
              <a:ext cx="0" cy="10912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コネクタ 166"/>
            <p:cNvCxnSpPr/>
            <p:nvPr/>
          </p:nvCxnSpPr>
          <p:spPr>
            <a:xfrm>
              <a:off x="4074230" y="4314918"/>
              <a:ext cx="0" cy="1091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/>
            <p:cNvCxnSpPr>
              <a:stCxn id="115" idx="3"/>
            </p:cNvCxnSpPr>
            <p:nvPr/>
          </p:nvCxnSpPr>
          <p:spPr>
            <a:xfrm>
              <a:off x="5364368" y="5392617"/>
              <a:ext cx="30309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/>
            <p:cNvCxnSpPr/>
            <p:nvPr/>
          </p:nvCxnSpPr>
          <p:spPr>
            <a:xfrm>
              <a:off x="4086925" y="5406151"/>
              <a:ext cx="3030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7" name="直線コネクタ 12296"/>
            <p:cNvCxnSpPr/>
            <p:nvPr/>
          </p:nvCxnSpPr>
          <p:spPr>
            <a:xfrm flipV="1">
              <a:off x="4072643" y="3590813"/>
              <a:ext cx="0" cy="712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コネクタ 174"/>
            <p:cNvCxnSpPr/>
            <p:nvPr/>
          </p:nvCxnSpPr>
          <p:spPr>
            <a:xfrm flipV="1">
              <a:off x="5667463" y="3590813"/>
              <a:ext cx="0" cy="712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コネクタ 175"/>
            <p:cNvCxnSpPr>
              <a:endCxn id="12303" idx="2"/>
            </p:cNvCxnSpPr>
            <p:nvPr/>
          </p:nvCxnSpPr>
          <p:spPr>
            <a:xfrm flipV="1">
              <a:off x="4072643" y="3582354"/>
              <a:ext cx="585560" cy="15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/>
            <p:cNvCxnSpPr>
              <a:stCxn id="12303" idx="6"/>
            </p:cNvCxnSpPr>
            <p:nvPr/>
          </p:nvCxnSpPr>
          <p:spPr>
            <a:xfrm>
              <a:off x="5018427" y="3582354"/>
              <a:ext cx="636340" cy="15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3" name="円/楕円 12302"/>
            <p:cNvSpPr/>
            <p:nvPr/>
          </p:nvSpPr>
          <p:spPr>
            <a:xfrm>
              <a:off x="4658204" y="3447008"/>
              <a:ext cx="360223" cy="2723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prstClr val="white"/>
                </a:solidFill>
              </a:endParaRPr>
            </a:p>
          </p:txBody>
        </p:sp>
        <p:cxnSp>
          <p:nvCxnSpPr>
            <p:cNvPr id="12305" name="直線矢印コネクタ 12304"/>
            <p:cNvCxnSpPr/>
            <p:nvPr/>
          </p:nvCxnSpPr>
          <p:spPr>
            <a:xfrm>
              <a:off x="4739135" y="3590813"/>
              <a:ext cx="249140" cy="33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正方形/長方形 186"/>
            <p:cNvSpPr/>
            <p:nvPr/>
          </p:nvSpPr>
          <p:spPr>
            <a:xfrm>
              <a:off x="4448735" y="3169547"/>
              <a:ext cx="1447239" cy="380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ja-JP" sz="1400" dirty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DC current </a:t>
              </a:r>
              <a:endParaRPr lang="ja-JP" altLang="en-US" sz="1400" dirty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</p:grpSp>
      <p:sp>
        <p:nvSpPr>
          <p:cNvPr id="7181" name="正方形/長方形 1"/>
          <p:cNvSpPr>
            <a:spLocks noChangeArrowheads="1"/>
          </p:cNvSpPr>
          <p:nvPr/>
        </p:nvSpPr>
        <p:spPr bwMode="auto">
          <a:xfrm>
            <a:off x="6688138" y="1582738"/>
            <a:ext cx="892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140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77 K</a:t>
            </a:r>
            <a:endParaRPr lang="ja-JP" altLang="en-US" sz="140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sp>
        <p:nvSpPr>
          <p:cNvPr id="7182" name="正方形/長方形 1"/>
          <p:cNvSpPr>
            <a:spLocks noChangeArrowheads="1"/>
          </p:cNvSpPr>
          <p:nvPr/>
        </p:nvSpPr>
        <p:spPr bwMode="auto">
          <a:xfrm>
            <a:off x="3830638" y="3201988"/>
            <a:ext cx="2341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1600" b="1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Joint-R measurement</a:t>
            </a:r>
            <a:endParaRPr lang="ja-JP" altLang="en-US" sz="1600" b="1" smtClean="0">
              <a:solidFill>
                <a:prstClr val="black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grpSp>
        <p:nvGrpSpPr>
          <p:cNvPr id="7183" name="グループ化 12311"/>
          <p:cNvGrpSpPr>
            <a:grpSpLocks/>
          </p:cNvGrpSpPr>
          <p:nvPr/>
        </p:nvGrpSpPr>
        <p:grpSpPr bwMode="auto">
          <a:xfrm>
            <a:off x="5992813" y="3511550"/>
            <a:ext cx="3151187" cy="2686050"/>
            <a:chOff x="5992696" y="3512318"/>
            <a:chExt cx="3151303" cy="2685282"/>
          </a:xfrm>
        </p:grpSpPr>
        <p:pic>
          <p:nvPicPr>
            <p:cNvPr id="718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2696" y="3512318"/>
              <a:ext cx="3151303" cy="268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186" name="AutoShape 4"/>
            <p:cNvCxnSpPr>
              <a:cxnSpLocks noChangeShapeType="1"/>
            </p:cNvCxnSpPr>
            <p:nvPr/>
          </p:nvCxnSpPr>
          <p:spPr bwMode="auto">
            <a:xfrm>
              <a:off x="6671902" y="4574133"/>
              <a:ext cx="2030614" cy="8673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87" name="正方形/長方形 1"/>
            <p:cNvSpPr>
              <a:spLocks noChangeArrowheads="1"/>
            </p:cNvSpPr>
            <p:nvPr/>
          </p:nvSpPr>
          <p:spPr bwMode="auto">
            <a:xfrm>
              <a:off x="7998196" y="3797495"/>
              <a:ext cx="892801" cy="30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400" smtClean="0">
                  <a:solidFill>
                    <a:prstClr val="black"/>
                  </a:solidFill>
                  <a:latin typeface="ＭＳ Ｐゴシック" panose="020B0600070205080204" pitchFamily="50" charset="-128"/>
                </a:rPr>
                <a:t>20 K</a:t>
              </a:r>
              <a:endParaRPr lang="ja-JP" altLang="en-US" sz="1400" smtClean="0">
                <a:solidFill>
                  <a:prstClr val="black"/>
                </a:solidFill>
                <a:latin typeface="ＭＳ Ｐゴシック" panose="020B0600070205080204" pitchFamily="50" charset="-128"/>
              </a:endParaRPr>
            </a:p>
          </p:txBody>
        </p:sp>
        <p:sp>
          <p:nvSpPr>
            <p:cNvPr id="7188" name="正方形/長方形 1"/>
            <p:cNvSpPr>
              <a:spLocks noChangeArrowheads="1"/>
            </p:cNvSpPr>
            <p:nvPr/>
          </p:nvSpPr>
          <p:spPr bwMode="auto">
            <a:xfrm>
              <a:off x="7872627" y="4715299"/>
              <a:ext cx="1018686" cy="276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ja-JP" sz="1200" smtClean="0">
                  <a:solidFill>
                    <a:prstClr val="black"/>
                  </a:solidFill>
                  <a:latin typeface="ＭＳ Ｐゴシック" panose="020B0600070205080204" pitchFamily="50" charset="-128"/>
                </a:rPr>
                <a:t>2.5 x 10</a:t>
              </a:r>
              <a:r>
                <a:rPr lang="en-US" altLang="ja-JP" sz="1200" baseline="30000" smtClean="0">
                  <a:solidFill>
                    <a:prstClr val="black"/>
                  </a:solidFill>
                  <a:latin typeface="ＭＳ Ｐゴシック" panose="020B0600070205080204" pitchFamily="50" charset="-128"/>
                </a:rPr>
                <a:t>-12</a:t>
              </a:r>
              <a:r>
                <a:rPr lang="el-GR" altLang="ja-JP" sz="1200" smtClean="0">
                  <a:solidFill>
                    <a:prstClr val="black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Ω</a:t>
              </a:r>
              <a:endParaRPr lang="ja-JP" altLang="en-US" sz="1200" smtClean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12310" name="テキスト ボックス 12309"/>
            <p:cNvSpPr txBox="1"/>
            <p:nvPr/>
          </p:nvSpPr>
          <p:spPr>
            <a:xfrm>
              <a:off x="7462775" y="5989697"/>
              <a:ext cx="842993" cy="160291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ja-JP" sz="105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[sec]</a:t>
              </a:r>
              <a:endParaRPr lang="ja-JP" alt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テキスト ボックス 194"/>
            <p:cNvSpPr txBox="1"/>
            <p:nvPr/>
          </p:nvSpPr>
          <p:spPr>
            <a:xfrm rot="-5400000">
              <a:off x="5302362" y="4647030"/>
              <a:ext cx="1577524" cy="161931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ja-JP" sz="105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Centerfield of DP coil [T]</a:t>
              </a:r>
              <a:endParaRPr lang="ja-JP" alt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1" name="正方形/長方形 170"/>
          <p:cNvSpPr/>
          <p:nvPr/>
        </p:nvSpPr>
        <p:spPr bwMode="auto">
          <a:xfrm>
            <a:off x="3967163" y="1812925"/>
            <a:ext cx="2043112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altLang="ja-JP" sz="1400" dirty="0">
                <a:solidFill>
                  <a:prstClr val="black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REBCO tape joint</a:t>
            </a:r>
            <a:endParaRPr lang="ja-JP" altLang="en-US" sz="1400" dirty="0">
              <a:solidFill>
                <a:prstClr val="black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72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2498964" y="4498198"/>
            <a:ext cx="15472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ja-JP" smtClean="0">
                <a:solidFill>
                  <a:prstClr val="black"/>
                </a:solidFill>
                <a:latin typeface="Calibri" panose="020F0502020204030204"/>
              </a:rPr>
              <a:t>3-4nm </a:t>
            </a:r>
            <a:r>
              <a:rPr lang="en-US" altLang="ja-JP" dirty="0">
                <a:solidFill>
                  <a:prstClr val="black"/>
                </a:solidFill>
                <a:latin typeface="Calibri" panose="020F0502020204030204"/>
              </a:rPr>
              <a:t>dia. </a:t>
            </a:r>
            <a:endParaRPr lang="en-US" altLang="ja-JP" dirty="0" smtClean="0">
              <a:solidFill>
                <a:prstClr val="black"/>
              </a:solidFill>
              <a:latin typeface="Calibri" panose="020F0502020204030204"/>
            </a:endParaRPr>
          </a:p>
          <a:p>
            <a:pPr eaLnBrk="1" hangingPunct="1"/>
            <a:r>
              <a:rPr lang="en-US" altLang="ja-JP" smtClean="0">
                <a:solidFill>
                  <a:prstClr val="black"/>
                </a:solidFill>
                <a:latin typeface="Calibri" panose="020F0502020204030204"/>
              </a:rPr>
              <a:t>~20nm </a:t>
            </a:r>
            <a:endParaRPr lang="en-US" altLang="ja-JP" dirty="0" smtClean="0">
              <a:solidFill>
                <a:prstClr val="black"/>
              </a:solidFill>
              <a:latin typeface="Calibri" panose="020F0502020204030204"/>
            </a:endParaRPr>
          </a:p>
          <a:p>
            <a:pPr eaLnBrk="1" hangingPunct="1"/>
            <a:r>
              <a:rPr lang="en-US" altLang="ja-JP" dirty="0" smtClean="0">
                <a:solidFill>
                  <a:prstClr val="black"/>
                </a:solidFill>
                <a:latin typeface="Calibri" panose="020F0502020204030204"/>
              </a:rPr>
              <a:t>distance</a:t>
            </a:r>
            <a:endParaRPr lang="en-US" altLang="ja-JP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3" descr="D:\19_TEM関係\32_3L20PaHf(3)\150831-3L20PaHf(STEM)\SampleD-x200k-00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3" t="28561" r="41394"/>
          <a:stretch>
            <a:fillRect/>
          </a:stretch>
        </p:blipFill>
        <p:spPr bwMode="auto">
          <a:xfrm>
            <a:off x="2618569" y="1742740"/>
            <a:ext cx="1828799" cy="25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520301" y="5899550"/>
            <a:ext cx="1826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altLang="ja-JP" dirty="0" smtClean="0">
                <a:solidFill>
                  <a:prstClr val="black"/>
                </a:solidFill>
                <a:latin typeface="Calibri" panose="020F0502020204030204"/>
              </a:rPr>
              <a:t>corresponding</a:t>
            </a:r>
          </a:p>
          <a:p>
            <a:pPr eaLnBrk="1" hangingPunct="1"/>
            <a:r>
              <a:rPr lang="en-US" altLang="ja-JP" dirty="0" smtClean="0">
                <a:solidFill>
                  <a:prstClr val="black"/>
                </a:solidFill>
                <a:latin typeface="Calibri" panose="020F0502020204030204"/>
              </a:rPr>
              <a:t>matching field</a:t>
            </a:r>
            <a:endParaRPr lang="en-US" altLang="ja-JP" dirty="0">
              <a:solidFill>
                <a:prstClr val="black"/>
              </a:solidFill>
              <a:latin typeface="Calibri" panose="020F0502020204030204"/>
            </a:endParaRPr>
          </a:p>
          <a:p>
            <a:pPr eaLnBrk="1" hangingPunct="1"/>
            <a:r>
              <a:rPr lang="en-US" altLang="ja-JP" dirty="0" smtClean="0">
                <a:solidFill>
                  <a:prstClr val="black"/>
                </a:solidFill>
                <a:latin typeface="Calibri" panose="020F0502020204030204"/>
              </a:rPr>
              <a:t>:5-7T</a:t>
            </a:r>
            <a:endParaRPr lang="ja-JP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下矢印 6"/>
          <p:cNvSpPr/>
          <p:nvPr/>
        </p:nvSpPr>
        <p:spPr>
          <a:xfrm>
            <a:off x="2815317" y="5500104"/>
            <a:ext cx="598517" cy="299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ja-JP" altLang="en-US" dirty="0">
              <a:solidFill>
                <a:prstClr val="white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42740"/>
            <a:ext cx="2298880" cy="22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5" b="884"/>
          <a:stretch/>
        </p:blipFill>
        <p:spPr bwMode="auto">
          <a:xfrm>
            <a:off x="107504" y="4068620"/>
            <a:ext cx="2335888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634888" y="138027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altLang="ja-JP" smtClean="0">
                <a:solidFill>
                  <a:prstClr val="black"/>
                </a:solidFill>
                <a:latin typeface="Calibri" panose="020F0502020204030204"/>
              </a:rPr>
              <a:t>Plan view</a:t>
            </a:r>
            <a:endParaRPr lang="ja-JP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90754" y="137340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altLang="ja-JP" smtClean="0">
                <a:solidFill>
                  <a:prstClr val="black"/>
                </a:solidFill>
                <a:latin typeface="Calibri" panose="020F0502020204030204"/>
              </a:rPr>
              <a:t>Cross sectional view</a:t>
            </a:r>
            <a:endParaRPr lang="ja-JP" alt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2" name="グループ化 12"/>
          <p:cNvGrpSpPr>
            <a:grpSpLocks/>
          </p:cNvGrpSpPr>
          <p:nvPr/>
        </p:nvGrpSpPr>
        <p:grpSpPr bwMode="auto">
          <a:xfrm>
            <a:off x="2577843" y="3794675"/>
            <a:ext cx="955126" cy="370487"/>
            <a:chOff x="8457679" y="5391436"/>
            <a:chExt cx="894797" cy="369332"/>
          </a:xfrm>
        </p:grpSpPr>
        <p:cxnSp>
          <p:nvCxnSpPr>
            <p:cNvPr id="13" name="直線コネクタ 12"/>
            <p:cNvCxnSpPr/>
            <p:nvPr/>
          </p:nvCxnSpPr>
          <p:spPr>
            <a:xfrm>
              <a:off x="8680153" y="5401781"/>
              <a:ext cx="46552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6"/>
            <p:cNvSpPr txBox="1">
              <a:spLocks noChangeArrowheads="1"/>
            </p:cNvSpPr>
            <p:nvPr/>
          </p:nvSpPr>
          <p:spPr bwMode="auto">
            <a:xfrm>
              <a:off x="8457679" y="5391436"/>
              <a:ext cx="8947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1800" dirty="0">
                  <a:solidFill>
                    <a:prstClr val="white"/>
                  </a:solidFill>
                </a:rPr>
                <a:t>100 nm</a:t>
              </a:r>
              <a:endParaRPr lang="ja-JP" altLang="en-US" sz="18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5" name="グラフ 14"/>
          <p:cNvGraphicFramePr>
            <a:graphicFrameLocks/>
          </p:cNvGraphicFramePr>
          <p:nvPr>
            <p:extLst/>
          </p:nvPr>
        </p:nvGraphicFramePr>
        <p:xfrm>
          <a:off x="4346442" y="1725367"/>
          <a:ext cx="4987636" cy="4498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テキスト ボックス 4"/>
          <p:cNvSpPr txBox="1">
            <a:spLocks noChangeArrowheads="1"/>
          </p:cNvSpPr>
          <p:nvPr/>
        </p:nvSpPr>
        <p:spPr bwMode="auto">
          <a:xfrm>
            <a:off x="5733166" y="2355454"/>
            <a:ext cx="736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B</a:t>
            </a:r>
            <a:r>
              <a:rPr lang="en-US" altLang="ja-JP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 // </a:t>
            </a:r>
            <a:r>
              <a:rPr lang="en-US" altLang="ja-JP" sz="18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c</a:t>
            </a:r>
            <a:endParaRPr lang="ja-JP" altLang="en-US" sz="1800" b="1" i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テキスト ボックス 4"/>
          <p:cNvSpPr txBox="1">
            <a:spLocks noChangeArrowheads="1"/>
          </p:cNvSpPr>
          <p:nvPr/>
        </p:nvSpPr>
        <p:spPr bwMode="auto">
          <a:xfrm>
            <a:off x="7378828" y="2106074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B</a:t>
            </a:r>
            <a:r>
              <a:rPr lang="en-US" altLang="ja-JP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 // </a:t>
            </a:r>
            <a:r>
              <a:rPr lang="en-US" altLang="ja-JP" sz="18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ab</a:t>
            </a:r>
            <a:endParaRPr lang="ja-JP" altLang="en-US" sz="1800" b="1" i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上矢印 17"/>
          <p:cNvSpPr/>
          <p:nvPr/>
        </p:nvSpPr>
        <p:spPr>
          <a:xfrm flipV="1">
            <a:off x="5884360" y="2686190"/>
            <a:ext cx="277813" cy="186318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19" name="テキスト ボックス 5"/>
          <p:cNvSpPr txBox="1">
            <a:spLocks noChangeArrowheads="1"/>
          </p:cNvSpPr>
          <p:nvPr/>
        </p:nvSpPr>
        <p:spPr bwMode="auto">
          <a:xfrm>
            <a:off x="5556579" y="4537777"/>
            <a:ext cx="1905000" cy="6461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I</a:t>
            </a:r>
            <a:r>
              <a:rPr lang="en-US" altLang="ja-JP" sz="1800" b="1" baseline="-25000" dirty="0">
                <a:solidFill>
                  <a:prstClr val="black"/>
                </a:solidFill>
                <a:latin typeface="Arial" charset="0"/>
                <a:cs typeface="Arial" charset="0"/>
              </a:rPr>
              <a:t>c</a:t>
            </a:r>
            <a:r>
              <a:rPr lang="en-US" altLang="ja-JP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(</a:t>
            </a:r>
            <a:r>
              <a:rPr lang="en-US" altLang="ja-JP" sz="18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B</a:t>
            </a:r>
            <a:r>
              <a:rPr lang="en-US" altLang="ja-JP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//</a:t>
            </a:r>
            <a:r>
              <a:rPr lang="en-US" altLang="ja-JP" sz="18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c</a:t>
            </a:r>
            <a:r>
              <a:rPr lang="en-US" altLang="ja-JP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) ≠ Min. </a:t>
            </a:r>
            <a:r>
              <a:rPr lang="en-US" altLang="ja-JP" sz="18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I</a:t>
            </a:r>
            <a:r>
              <a:rPr lang="en-US" altLang="ja-JP" sz="1800" b="1" baseline="-25000" dirty="0">
                <a:solidFill>
                  <a:prstClr val="black"/>
                </a:solidFill>
                <a:latin typeface="Arial" charset="0"/>
                <a:cs typeface="Arial" charset="0"/>
              </a:rPr>
              <a:t>c</a:t>
            </a:r>
            <a:r>
              <a:rPr lang="en-US" altLang="ja-JP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at higher temp.</a:t>
            </a:r>
            <a:endParaRPr lang="ja-JP" altLang="en-US" sz="18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340317" y="204427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altLang="ja-JP" smtClean="0">
                <a:solidFill>
                  <a:prstClr val="black"/>
                </a:solidFill>
                <a:latin typeface="Calibri" panose="020F0502020204030204"/>
              </a:rPr>
              <a:t>1.0</a:t>
            </a:r>
            <a:r>
              <a:rPr lang="en-US" altLang="ja-JP" smtClean="0">
                <a:solidFill>
                  <a:prstClr val="black"/>
                </a:solidFill>
                <a:latin typeface="Symbol" panose="05050102010706020507" pitchFamily="18" charset="2"/>
              </a:rPr>
              <a:t>m</a:t>
            </a:r>
            <a:r>
              <a:rPr lang="en-US" altLang="ja-JP" smtClean="0">
                <a:solidFill>
                  <a:prstClr val="black"/>
                </a:solidFill>
                <a:latin typeface="Calibri" panose="020F0502020204030204"/>
              </a:rPr>
              <a:t>m</a:t>
            </a:r>
            <a:endParaRPr lang="ja-JP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5496" y="692696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b="1" dirty="0">
                <a:solidFill>
                  <a:srgbClr val="0000FF"/>
                </a:solidFill>
                <a:latin typeface="Calibri" panose="020F0502020204030204"/>
              </a:rPr>
              <a:t>　</a:t>
            </a:r>
            <a:r>
              <a:rPr lang="en-US" altLang="ja-JP" b="1" dirty="0">
                <a:solidFill>
                  <a:srgbClr val="0000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High performance by artificial </a:t>
            </a:r>
            <a:r>
              <a:rPr lang="en-US" altLang="ja-JP" b="1" dirty="0" smtClean="0">
                <a:solidFill>
                  <a:srgbClr val="0000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pinning</a:t>
            </a:r>
            <a:r>
              <a:rPr lang="ja-JP" altLang="en-US" b="1" dirty="0">
                <a:solidFill>
                  <a:srgbClr val="0000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b="1" dirty="0" smtClean="0">
                <a:solidFill>
                  <a:srgbClr val="0000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centers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b="1" dirty="0">
                <a:solidFill>
                  <a:srgbClr val="0000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b="1" dirty="0" smtClean="0">
                <a:solidFill>
                  <a:srgbClr val="0000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b="1" dirty="0">
                <a:solidFill>
                  <a:srgbClr val="0000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and structural factor optimization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20" y="6166740"/>
            <a:ext cx="2086518" cy="58966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134126" y="167689"/>
            <a:ext cx="4791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Improvement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of HTS wire 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993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8532813" y="0"/>
            <a:ext cx="611187" cy="365125"/>
          </a:xfrm>
        </p:spPr>
        <p:txBody>
          <a:bodyPr/>
          <a:lstStyle/>
          <a:p>
            <a:fld id="{67AB11FF-74B1-4B19-A5EF-898CEA12C4F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rot="16200000">
            <a:off x="193096" y="2912930"/>
            <a:ext cx="2966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 smtClean="0">
                <a:solidFill>
                  <a:prstClr val="black"/>
                </a:solidFill>
                <a:latin typeface="Calibri" panose="020F0502020204030204"/>
              </a:rPr>
              <a:t>Cumulative failure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 smtClean="0">
                <a:solidFill>
                  <a:prstClr val="black"/>
                </a:solidFill>
                <a:latin typeface="Calibri" panose="020F0502020204030204"/>
              </a:rPr>
              <a:t> probability (1 mm</a:t>
            </a:r>
            <a:r>
              <a:rPr lang="en-US" altLang="ja-JP" sz="2000" b="1" baseline="30000" dirty="0" smtClean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lang="en-US" altLang="ja-JP" sz="2000" b="1" dirty="0" smtClean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ja-JP" altLang="en-US" sz="2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347864" y="1124744"/>
                <a:ext cx="49810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smtClean="0">
                          <a:solidFill>
                            <a:prstClr val="black"/>
                          </a:solidFill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ja-JP" altLang="ja-JP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0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ln</m:t>
                          </m:r>
                          <m:sSup>
                            <m:sSupPr>
                              <m:ctrlPr>
                                <a:rPr lang="ja-JP" altLang="ja-JP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ja-JP" altLang="ja-JP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altLang="ja-JP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ja-JP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ja-JP" sz="2000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func>
                        <m:funcPr>
                          <m:ctrlPr>
                            <a:rPr lang="ja-JP" altLang="ja-JP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0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ja-JP" sz="200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</m:e>
                      </m:func>
                      <m:r>
                        <a:rPr lang="en-US" altLang="ja-JP" sz="20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ja-JP" sz="2000" i="1">
                          <a:solidFill>
                            <a:prstClr val="black"/>
                          </a:solidFill>
                          <a:latin typeface="Cambria Math"/>
                        </a:rPr>
                        <m:t>𝑚</m:t>
                      </m:r>
                      <m:func>
                        <m:funcPr>
                          <m:ctrlPr>
                            <a:rPr lang="ja-JP" altLang="ja-JP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0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ja-JP" altLang="ja-JP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func>
                      <m:r>
                        <a:rPr lang="en-US" altLang="ja-JP" sz="2000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ja-JP" sz="2000" i="1">
                          <a:solidFill>
                            <a:prstClr val="black"/>
                          </a:solidFill>
                          <a:latin typeface="Cambria Math"/>
                        </a:rPr>
                        <m:t>𝑚</m:t>
                      </m:r>
                      <m:func>
                        <m:funcPr>
                          <m:ctrlPr>
                            <a:rPr lang="ja-JP" altLang="ja-JP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0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ja-JP" altLang="ja-JP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ja-JP" altLang="en-US" sz="2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124744"/>
                <a:ext cx="4981044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790" y="1157904"/>
            <a:ext cx="6840000" cy="4630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4071008" y="3967243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400" b="1" dirty="0" smtClean="0">
                <a:solidFill>
                  <a:srgbClr val="44546A"/>
                </a:solidFill>
                <a:latin typeface="Calibri" panose="020F0502020204030204"/>
              </a:rPr>
              <a:t>m=2.5</a:t>
            </a:r>
            <a:endParaRPr lang="ja-JP" altLang="en-US" sz="2400" b="1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80158" y="2095035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400" b="1" dirty="0" smtClean="0">
                <a:solidFill>
                  <a:srgbClr val="00B050"/>
                </a:solidFill>
                <a:latin typeface="Calibri" panose="020F0502020204030204"/>
              </a:rPr>
              <a:t>m=3.2</a:t>
            </a:r>
            <a:endParaRPr lang="ja-JP" altLang="en-US" sz="240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82998" y="320553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2400" b="1" dirty="0" smtClean="0">
                <a:solidFill>
                  <a:srgbClr val="C00000"/>
                </a:solidFill>
                <a:latin typeface="Calibri" panose="020F0502020204030204"/>
              </a:rPr>
              <a:t>m=21</a:t>
            </a:r>
            <a:endParaRPr lang="ja-JP" altLang="en-US" sz="2400" b="1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561118" y="396204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b="1" dirty="0">
                <a:solidFill>
                  <a:srgbClr val="FF6600"/>
                </a:solidFill>
                <a:latin typeface="ＭＳ Ｐゴシック" panose="020B0600070205080204" pitchFamily="50" charset="-128"/>
              </a:rPr>
              <a:t>good agreement </a:t>
            </a:r>
            <a:endParaRPr lang="ja-JP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 flipV="1">
            <a:off x="5352128" y="3686345"/>
            <a:ext cx="1168590" cy="275696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6520718" y="2959131"/>
            <a:ext cx="220526" cy="1002909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3"/>
          <p:cNvSpPr txBox="1">
            <a:spLocks/>
          </p:cNvSpPr>
          <p:nvPr/>
        </p:nvSpPr>
        <p:spPr>
          <a:xfrm>
            <a:off x="1123161" y="719477"/>
            <a:ext cx="6401167" cy="747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50000"/>
              </a:lnSpc>
              <a:spcAft>
                <a:spcPts val="0"/>
              </a:spcAft>
              <a:buNone/>
            </a:pPr>
            <a:r>
              <a:rPr lang="en-US" altLang="ja-JP" sz="1800" b="1" dirty="0" smtClean="0">
                <a:solidFill>
                  <a:srgbClr val="0000FF"/>
                </a:solidFill>
              </a:rPr>
              <a:t> </a:t>
            </a:r>
            <a:r>
              <a:rPr lang="en-US" altLang="ja-JP" sz="1800" b="1" u="sng" dirty="0">
                <a:solidFill>
                  <a:srgbClr val="0000FF"/>
                </a:solidFill>
              </a:rPr>
              <a:t>Technology for improving uniformity of long wire performance</a:t>
            </a:r>
          </a:p>
          <a:p>
            <a:pPr marL="0" indent="0" algn="ctr" fontAlgn="auto">
              <a:lnSpc>
                <a:spcPct val="50000"/>
              </a:lnSpc>
              <a:spcAft>
                <a:spcPts val="0"/>
              </a:spcAft>
              <a:buNone/>
            </a:pPr>
            <a:r>
              <a:rPr lang="en-US" altLang="ja-JP" sz="1800" b="1" dirty="0" smtClean="0">
                <a:solidFill>
                  <a:srgbClr val="0000FF"/>
                </a:solidFill>
              </a:rPr>
              <a:t> </a:t>
            </a:r>
            <a:r>
              <a:rPr lang="en-US" altLang="ja-JP" sz="1800" b="1" dirty="0">
                <a:solidFill>
                  <a:srgbClr val="0000FF"/>
                </a:solidFill>
              </a:rPr>
              <a:t>Reliability evaluation technology development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91880" y="6343435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dirty="0"/>
              <a:t>P</a:t>
            </a:r>
            <a:r>
              <a:rPr lang="en-US" altLang="ja-JP" dirty="0" smtClean="0"/>
              <a:t>eeling </a:t>
            </a:r>
            <a:r>
              <a:rPr lang="en-US" altLang="ja-JP" dirty="0"/>
              <a:t>strength characteristics of long wire</a:t>
            </a:r>
            <a:endParaRPr lang="ja-JP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下矢印 13"/>
          <p:cNvSpPr/>
          <p:nvPr/>
        </p:nvSpPr>
        <p:spPr>
          <a:xfrm flipV="1">
            <a:off x="6895879" y="5355343"/>
            <a:ext cx="586859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5" name="下矢印 14"/>
          <p:cNvSpPr/>
          <p:nvPr/>
        </p:nvSpPr>
        <p:spPr>
          <a:xfrm flipV="1">
            <a:off x="4054580" y="5355343"/>
            <a:ext cx="586859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719498" y="6075423"/>
            <a:ext cx="11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mtClean="0">
                <a:solidFill>
                  <a:prstClr val="black"/>
                </a:solidFill>
                <a:latin typeface="Calibri" panose="020F0502020204030204"/>
              </a:rPr>
              <a:t>～</a:t>
            </a:r>
            <a:r>
              <a:rPr lang="en-US" altLang="ja-JP" smtClean="0">
                <a:solidFill>
                  <a:prstClr val="black"/>
                </a:solidFill>
                <a:latin typeface="Calibri" panose="020F0502020204030204"/>
              </a:rPr>
              <a:t>50MPa</a:t>
            </a:r>
            <a:endParaRPr lang="ja-JP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51920" y="6066131"/>
            <a:ext cx="103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mtClean="0">
                <a:solidFill>
                  <a:prstClr val="black"/>
                </a:solidFill>
                <a:latin typeface="Calibri" panose="020F0502020204030204"/>
              </a:rPr>
              <a:t>～３</a:t>
            </a:r>
            <a:r>
              <a:rPr lang="en-US" altLang="ja-JP" smtClean="0">
                <a:solidFill>
                  <a:prstClr val="black"/>
                </a:solidFill>
                <a:latin typeface="Calibri" panose="020F0502020204030204"/>
              </a:rPr>
              <a:t>MPa</a:t>
            </a:r>
            <a:endParaRPr lang="ja-JP" alt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" y="6166740"/>
            <a:ext cx="2086518" cy="589668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2134126" y="167689"/>
            <a:ext cx="4791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Improvement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of HTS wire 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5635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161014_striated-tapes_ra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22" y="3386747"/>
            <a:ext cx="4369810" cy="2512766"/>
          </a:xfrm>
          <a:prstGeom prst="rect">
            <a:avLst/>
          </a:prstGeom>
        </p:spPr>
      </p:pic>
      <p:sp>
        <p:nvSpPr>
          <p:cNvPr id="3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6893169" y="6237442"/>
            <a:ext cx="1899138" cy="337038"/>
          </a:xfrm>
        </p:spPr>
        <p:txBody>
          <a:bodyPr/>
          <a:lstStyle/>
          <a:p>
            <a:fld id="{5E7AB65E-D4B4-4C2F-A5D3-7F669069C42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テキスト プレースホルダー 3"/>
          <p:cNvSpPr txBox="1">
            <a:spLocks/>
          </p:cNvSpPr>
          <p:nvPr/>
        </p:nvSpPr>
        <p:spPr>
          <a:xfrm>
            <a:off x="303306" y="805937"/>
            <a:ext cx="8373150" cy="774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62" b="1" dirty="0" smtClean="0">
                <a:solidFill>
                  <a:srgbClr val="0000FF"/>
                </a:solidFill>
              </a:rPr>
              <a:t> </a:t>
            </a:r>
            <a:r>
              <a:rPr lang="en-US" altLang="ja-JP" sz="1662" b="1" u="sng" dirty="0">
                <a:solidFill>
                  <a:srgbClr val="0000FF"/>
                </a:solidFill>
              </a:rPr>
              <a:t>Research and development of low loss structure wire for high magnetic field coil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62" b="1" dirty="0">
                <a:solidFill>
                  <a:srgbClr val="0000FF"/>
                </a:solidFill>
              </a:rPr>
              <a:t>Performance improvement of wire rod and simulation of electromagnetic response by thinning processing for low loss structure wire for high magnetic field coil</a:t>
            </a:r>
            <a:endParaRPr lang="ja-JP" altLang="en-US" sz="1662" b="1" dirty="0">
              <a:solidFill>
                <a:srgbClr val="0000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29815" y="6133447"/>
            <a:ext cx="4686732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477" dirty="0">
                <a:solidFill>
                  <a:prstClr val="black"/>
                </a:solidFill>
                <a:latin typeface="Calibri" panose="020F0502020204030204"/>
              </a:rPr>
              <a:t>in collaboration with H. Zhang (Univ. Bath, UK)</a:t>
            </a:r>
            <a:endParaRPr lang="ja-JP" altLang="en-US" sz="147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0547" y="5880222"/>
            <a:ext cx="173573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662" dirty="0" smtClean="0">
                <a:solidFill>
                  <a:prstClr val="black"/>
                </a:solidFill>
                <a:latin typeface="Calibri" panose="020F0502020204030204"/>
              </a:rPr>
              <a:t>Scribing tape wire</a:t>
            </a:r>
            <a:endParaRPr lang="ja-JP" altLang="en-US" sz="16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29815" y="5815339"/>
            <a:ext cx="37114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662" dirty="0" smtClean="0">
                <a:solidFill>
                  <a:prstClr val="black"/>
                </a:solidFill>
                <a:latin typeface="Calibri" panose="020F0502020204030204"/>
              </a:rPr>
              <a:t>Current distribution of scribing tape wire</a:t>
            </a:r>
            <a:endParaRPr lang="ja-JP" altLang="en-US" sz="16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65155" y="3246999"/>
            <a:ext cx="554960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662" dirty="0">
                <a:solidFill>
                  <a:prstClr val="black"/>
                </a:solidFill>
                <a:latin typeface="Calibri" panose="020F0502020204030204"/>
              </a:rPr>
              <a:t>J/</a:t>
            </a:r>
            <a:r>
              <a:rPr lang="en-US" altLang="ja-JP" sz="1662" dirty="0" err="1">
                <a:solidFill>
                  <a:prstClr val="black"/>
                </a:solidFill>
                <a:latin typeface="Calibri" panose="020F0502020204030204"/>
              </a:rPr>
              <a:t>J</a:t>
            </a:r>
            <a:r>
              <a:rPr lang="en-US" altLang="ja-JP" sz="1846" baseline="-25000" dirty="0" err="1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ja-JP" altLang="en-US" sz="1662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900536" y="1734664"/>
            <a:ext cx="8207967" cy="380409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776" indent="-263776" algn="l" eaLnBrk="1" hangingPunct="1">
              <a:buSzPct val="80000"/>
              <a:buFont typeface="Wingdings" charset="2"/>
              <a:buChar char="l"/>
              <a:defRPr/>
            </a:pPr>
            <a:r>
              <a:rPr lang="en-US" altLang="ja-JP" sz="1800" dirty="0" smtClean="0"/>
              <a:t>High </a:t>
            </a:r>
            <a:r>
              <a:rPr lang="en-US" altLang="ja-JP" sz="1800" dirty="0"/>
              <a:t>performance thinning technique by scribing </a:t>
            </a:r>
            <a:r>
              <a:rPr lang="en-US" altLang="ja-JP" sz="1800" dirty="0" smtClean="0"/>
              <a:t>the superconducting </a:t>
            </a:r>
            <a:r>
              <a:rPr lang="en-US" altLang="ja-JP" sz="1800" dirty="0"/>
              <a:t>tape </a:t>
            </a:r>
            <a:r>
              <a:rPr lang="en-US" altLang="ja-JP" sz="1800" dirty="0" smtClean="0"/>
              <a:t>wire</a:t>
            </a:r>
          </a:p>
          <a:p>
            <a:pPr marL="263776" indent="-263776" algn="l" eaLnBrk="1" hangingPunct="1">
              <a:buSzPct val="80000"/>
              <a:buFont typeface="Wingdings" charset="2"/>
              <a:buChar char="l"/>
              <a:defRPr/>
            </a:pPr>
            <a:r>
              <a:rPr lang="en-US" altLang="ja-JP" sz="1800" dirty="0"/>
              <a:t>Considering the model (</a:t>
            </a:r>
            <a:r>
              <a:rPr lang="en-US" altLang="ja-JP" sz="1800" dirty="0" err="1"/>
              <a:t>ρs</a:t>
            </a:r>
            <a:r>
              <a:rPr lang="en-US" altLang="ja-JP" sz="1800" dirty="0"/>
              <a:t> ~ </a:t>
            </a:r>
            <a:r>
              <a:rPr lang="en-US" altLang="ja-JP" sz="1800" dirty="0" err="1"/>
              <a:t>Jn</a:t>
            </a:r>
            <a:r>
              <a:rPr lang="en-US" altLang="ja-JP" sz="1800" dirty="0"/>
              <a:t> - 1) of nonlinear resistance in superconducting thin wire and the normal conducting resistance (</a:t>
            </a:r>
            <a:r>
              <a:rPr lang="en-US" altLang="ja-JP" sz="1800" dirty="0" err="1"/>
              <a:t>ρn</a:t>
            </a:r>
            <a:r>
              <a:rPr lang="en-US" altLang="ja-JP" sz="1800" dirty="0"/>
              <a:t>) between fine wires, we simulate Maxwell equation numerically.</a:t>
            </a:r>
            <a:endParaRPr lang="en-US" altLang="ja-JP" sz="1800" dirty="0" smtClean="0"/>
          </a:p>
          <a:p>
            <a:pPr marL="263776" indent="-263776" algn="l" eaLnBrk="1" hangingPunct="1">
              <a:buSzPct val="80000"/>
              <a:buFont typeface="Wingdings" charset="2"/>
              <a:buChar char="l"/>
              <a:defRPr/>
            </a:pPr>
            <a:endParaRPr lang="en-US" altLang="ja-JP" sz="1662" dirty="0">
              <a:solidFill>
                <a:prstClr val="black"/>
              </a:solidFill>
            </a:endParaRPr>
          </a:p>
        </p:txBody>
      </p:sp>
      <p:grpSp>
        <p:nvGrpSpPr>
          <p:cNvPr id="11" name="図形グループ 8"/>
          <p:cNvGrpSpPr/>
          <p:nvPr/>
        </p:nvGrpSpPr>
        <p:grpSpPr>
          <a:xfrm>
            <a:off x="782126" y="4430136"/>
            <a:ext cx="2086282" cy="1418016"/>
            <a:chOff x="7987654" y="5262225"/>
            <a:chExt cx="1625996" cy="1105166"/>
          </a:xfrm>
        </p:grpSpPr>
        <p:sp>
          <p:nvSpPr>
            <p:cNvPr id="12" name="AutoShape 8"/>
            <p:cNvSpPr>
              <a:spLocks noChangeAspect="1" noChangeArrowheads="1"/>
            </p:cNvSpPr>
            <p:nvPr/>
          </p:nvSpPr>
          <p:spPr bwMode="auto">
            <a:xfrm>
              <a:off x="7987654" y="5342954"/>
              <a:ext cx="1625996" cy="1024437"/>
            </a:xfrm>
            <a:prstGeom prst="cube">
              <a:avLst>
                <a:gd name="adj" fmla="val 91963"/>
              </a:avLst>
            </a:prstGeom>
            <a:solidFill>
              <a:srgbClr val="C0C0C0"/>
            </a:solidFill>
            <a:ln w="9525">
              <a:solidFill>
                <a:srgbClr val="4D4D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7AC4E8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ja-JP" altLang="en-US" sz="1662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AutoShape 12"/>
            <p:cNvSpPr>
              <a:spLocks noChangeAspect="1" noChangeArrowheads="1"/>
            </p:cNvSpPr>
            <p:nvPr/>
          </p:nvSpPr>
          <p:spPr bwMode="auto">
            <a:xfrm>
              <a:off x="7987654" y="5262225"/>
              <a:ext cx="1085019" cy="1024437"/>
            </a:xfrm>
            <a:prstGeom prst="cube">
              <a:avLst>
                <a:gd name="adj" fmla="val 91963"/>
              </a:avLst>
            </a:prstGeom>
            <a:solidFill>
              <a:srgbClr val="A0FFF9"/>
            </a:solidFill>
            <a:ln w="9525">
              <a:solidFill>
                <a:srgbClr val="4D4D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7AC4E8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normAutofit fontScale="25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ja-JP" altLang="en-US" sz="1662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AutoShape 13"/>
            <p:cNvSpPr>
              <a:spLocks noChangeAspect="1" noChangeArrowheads="1"/>
            </p:cNvSpPr>
            <p:nvPr/>
          </p:nvSpPr>
          <p:spPr bwMode="auto">
            <a:xfrm>
              <a:off x="8166801" y="5262225"/>
              <a:ext cx="1084044" cy="1024437"/>
            </a:xfrm>
            <a:prstGeom prst="cube">
              <a:avLst>
                <a:gd name="adj" fmla="val 91963"/>
              </a:avLst>
            </a:prstGeom>
            <a:solidFill>
              <a:srgbClr val="A0FFF9"/>
            </a:solidFill>
            <a:ln w="9525">
              <a:solidFill>
                <a:srgbClr val="4D4D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7AC4E8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normAutofit fontScale="25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ja-JP" altLang="en-US" sz="1662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AutoShape 14"/>
            <p:cNvSpPr>
              <a:spLocks noChangeAspect="1" noChangeArrowheads="1"/>
            </p:cNvSpPr>
            <p:nvPr/>
          </p:nvSpPr>
          <p:spPr bwMode="auto">
            <a:xfrm>
              <a:off x="8341554" y="5262225"/>
              <a:ext cx="1085019" cy="1024437"/>
            </a:xfrm>
            <a:prstGeom prst="cube">
              <a:avLst>
                <a:gd name="adj" fmla="val 91963"/>
              </a:avLst>
            </a:prstGeom>
            <a:solidFill>
              <a:srgbClr val="A0FFF9"/>
            </a:solidFill>
            <a:ln w="9525">
              <a:solidFill>
                <a:srgbClr val="4D4D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7AC4E8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normAutofit fontScale="25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ja-JP" altLang="en-US" sz="1662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AutoShape 15"/>
            <p:cNvSpPr>
              <a:spLocks noChangeAspect="1" noChangeArrowheads="1"/>
            </p:cNvSpPr>
            <p:nvPr/>
          </p:nvSpPr>
          <p:spPr bwMode="auto">
            <a:xfrm>
              <a:off x="8520700" y="5262225"/>
              <a:ext cx="1085019" cy="1024437"/>
            </a:xfrm>
            <a:prstGeom prst="cube">
              <a:avLst>
                <a:gd name="adj" fmla="val 91963"/>
              </a:avLst>
            </a:prstGeom>
            <a:solidFill>
              <a:srgbClr val="A0FFF9"/>
            </a:solidFill>
            <a:ln w="9525">
              <a:solidFill>
                <a:srgbClr val="4D4D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7AC4E8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normAutofit fontScale="25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ja-JP" altLang="en-US" sz="1662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7" name="図形グループ 14"/>
            <p:cNvGrpSpPr/>
            <p:nvPr/>
          </p:nvGrpSpPr>
          <p:grpSpPr>
            <a:xfrm>
              <a:off x="7987654" y="6239167"/>
              <a:ext cx="146464" cy="46843"/>
              <a:chOff x="236306" y="4039312"/>
              <a:chExt cx="198000" cy="77183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236306" y="4080495"/>
                <a:ext cx="198000" cy="36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ja-JP" alt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236307" y="4039312"/>
                <a:ext cx="197999" cy="45719"/>
              </a:xfrm>
              <a:prstGeom prst="rect">
                <a:avLst/>
              </a:prstGeom>
              <a:solidFill>
                <a:srgbClr val="FFCDD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ja-JP" alt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図形グループ 15"/>
            <p:cNvGrpSpPr/>
            <p:nvPr/>
          </p:nvGrpSpPr>
          <p:grpSpPr>
            <a:xfrm>
              <a:off x="8166932" y="6237020"/>
              <a:ext cx="141895" cy="48990"/>
              <a:chOff x="236306" y="4039312"/>
              <a:chExt cx="198000" cy="77183"/>
            </a:xfrm>
          </p:grpSpPr>
          <p:sp>
            <p:nvSpPr>
              <p:cNvPr id="25" name="正方形/長方形 24"/>
              <p:cNvSpPr/>
              <p:nvPr/>
            </p:nvSpPr>
            <p:spPr>
              <a:xfrm>
                <a:off x="236306" y="4080495"/>
                <a:ext cx="198000" cy="36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ja-JP" alt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236307" y="4039312"/>
                <a:ext cx="197999" cy="45719"/>
              </a:xfrm>
              <a:prstGeom prst="rect">
                <a:avLst/>
              </a:prstGeom>
              <a:solidFill>
                <a:srgbClr val="FFCDD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ja-JP" alt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図形グループ 16"/>
            <p:cNvGrpSpPr/>
            <p:nvPr/>
          </p:nvGrpSpPr>
          <p:grpSpPr>
            <a:xfrm>
              <a:off x="8342851" y="6238233"/>
              <a:ext cx="141895" cy="48990"/>
              <a:chOff x="236306" y="4039312"/>
              <a:chExt cx="198000" cy="77183"/>
            </a:xfrm>
          </p:grpSpPr>
          <p:sp>
            <p:nvSpPr>
              <p:cNvPr id="23" name="正方形/長方形 22"/>
              <p:cNvSpPr/>
              <p:nvPr/>
            </p:nvSpPr>
            <p:spPr>
              <a:xfrm>
                <a:off x="236306" y="4080495"/>
                <a:ext cx="198000" cy="36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ja-JP" alt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36307" y="4039312"/>
                <a:ext cx="197999" cy="45719"/>
              </a:xfrm>
              <a:prstGeom prst="rect">
                <a:avLst/>
              </a:prstGeom>
              <a:solidFill>
                <a:srgbClr val="FFCDD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ja-JP" alt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図形グループ 17"/>
            <p:cNvGrpSpPr/>
            <p:nvPr/>
          </p:nvGrpSpPr>
          <p:grpSpPr>
            <a:xfrm>
              <a:off x="8520921" y="6241593"/>
              <a:ext cx="141895" cy="48990"/>
              <a:chOff x="236306" y="4039312"/>
              <a:chExt cx="198000" cy="77183"/>
            </a:xfrm>
          </p:grpSpPr>
          <p:sp>
            <p:nvSpPr>
              <p:cNvPr id="21" name="正方形/長方形 20"/>
              <p:cNvSpPr/>
              <p:nvPr/>
            </p:nvSpPr>
            <p:spPr>
              <a:xfrm>
                <a:off x="236306" y="4080495"/>
                <a:ext cx="198000" cy="36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ja-JP" alt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236307" y="4039312"/>
                <a:ext cx="197999" cy="45719"/>
              </a:xfrm>
              <a:prstGeom prst="rect">
                <a:avLst/>
              </a:prstGeom>
              <a:solidFill>
                <a:srgbClr val="FFCDD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ja-JP" altLang="en-US" sz="1662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正方形/長方形 28"/>
          <p:cNvSpPr/>
          <p:nvPr/>
        </p:nvSpPr>
        <p:spPr>
          <a:xfrm>
            <a:off x="2003888" y="3330056"/>
            <a:ext cx="873503" cy="10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 sz="1662">
              <a:solidFill>
                <a:prstClr val="white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 rot="16200000">
            <a:off x="1174469" y="3746470"/>
            <a:ext cx="1350050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292" dirty="0">
                <a:solidFill>
                  <a:prstClr val="black"/>
                </a:solidFill>
                <a:latin typeface="Calibri" panose="020F0502020204030204"/>
              </a:rPr>
              <a:t>Filament</a:t>
            </a:r>
            <a:r>
              <a:rPr lang="ja-JP" altLang="en-US" sz="129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ja-JP" sz="1292" i="1" dirty="0" err="1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altLang="ja-JP" sz="1292" baseline="-25000" dirty="0" err="1">
                <a:solidFill>
                  <a:prstClr val="black"/>
                </a:solidFill>
                <a:latin typeface="Calibri" panose="020F0502020204030204"/>
              </a:rPr>
              <a:t>c</a:t>
            </a:r>
            <a:r>
              <a:rPr lang="en-US" altLang="ja-JP" sz="1292" dirty="0">
                <a:solidFill>
                  <a:prstClr val="black"/>
                </a:solidFill>
                <a:latin typeface="Calibri" panose="020F0502020204030204"/>
              </a:rPr>
              <a:t>(A)</a:t>
            </a:r>
            <a:endParaRPr lang="ja-JP" altLang="en-US" sz="129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010490" y="3667720"/>
            <a:ext cx="172818" cy="7223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 sz="1662">
              <a:solidFill>
                <a:prstClr val="white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2224561" y="3512360"/>
            <a:ext cx="172818" cy="8740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 sz="1662">
              <a:solidFill>
                <a:prstClr val="white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2453313" y="3662827"/>
            <a:ext cx="172818" cy="7223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 sz="1662">
              <a:solidFill>
                <a:prstClr val="white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682068" y="3591232"/>
            <a:ext cx="172818" cy="7946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 sz="1662">
              <a:solidFill>
                <a:prstClr val="white"/>
              </a:solidFill>
            </a:endParaRPr>
          </a:p>
        </p:txBody>
      </p:sp>
      <p:cxnSp>
        <p:nvCxnSpPr>
          <p:cNvPr id="35" name="直線コネクタ 34"/>
          <p:cNvCxnSpPr/>
          <p:nvPr/>
        </p:nvCxnSpPr>
        <p:spPr>
          <a:xfrm>
            <a:off x="2017154" y="3667720"/>
            <a:ext cx="1108557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2018377" y="3514812"/>
            <a:ext cx="1108557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下矢印 36"/>
          <p:cNvSpPr/>
          <p:nvPr/>
        </p:nvSpPr>
        <p:spPr>
          <a:xfrm flipH="1">
            <a:off x="2992690" y="3336543"/>
            <a:ext cx="118441" cy="17377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 sz="1662">
              <a:solidFill>
                <a:prstClr val="white"/>
              </a:solidFill>
            </a:endParaRPr>
          </a:p>
        </p:txBody>
      </p:sp>
      <p:sp>
        <p:nvSpPr>
          <p:cNvPr id="38" name="下矢印 37"/>
          <p:cNvSpPr/>
          <p:nvPr/>
        </p:nvSpPr>
        <p:spPr>
          <a:xfrm flipH="1" flipV="1">
            <a:off x="2986573" y="3675388"/>
            <a:ext cx="118441" cy="17377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ja-JP" altLang="en-US" sz="1662">
              <a:solidFill>
                <a:prstClr val="white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120713" y="3356992"/>
            <a:ext cx="1955343" cy="506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292" b="1" i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Filament I</a:t>
            </a:r>
            <a:r>
              <a:rPr lang="en-US" altLang="ja-JP" sz="1292" b="1" i="1" baseline="-25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endParaRPr lang="en-US" altLang="ja-JP" sz="1292" b="1" i="1" baseline="-250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400" dirty="0"/>
              <a:t>To eliminate variations</a:t>
            </a:r>
            <a:endParaRPr lang="ja-JP" altLang="en-US" sz="1292" b="1" i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7" y="6312398"/>
            <a:ext cx="2317355" cy="458993"/>
          </a:xfrm>
          <a:prstGeom prst="rect">
            <a:avLst/>
          </a:prstGeom>
        </p:spPr>
      </p:pic>
      <p:sp>
        <p:nvSpPr>
          <p:cNvPr id="42" name="テキスト ボックス 41"/>
          <p:cNvSpPr txBox="1"/>
          <p:nvPr/>
        </p:nvSpPr>
        <p:spPr>
          <a:xfrm>
            <a:off x="2134126" y="167689"/>
            <a:ext cx="4791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Improvement </a:t>
            </a:r>
            <a:r>
              <a:rPr lang="en-US" altLang="ja-JP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of HTS wire 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59823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33713"/>
            <a:ext cx="9144000" cy="539750"/>
          </a:xfrm>
        </p:spPr>
        <p:txBody>
          <a:bodyPr rtlCol="0" anchor="t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ja-JP" sz="4000" b="1" i="1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HG丸ｺﾞｼｯｸM-PRO" pitchFamily="50" charset="-128"/>
                <a:cs typeface="Arial" pitchFamily="34" charset="0"/>
              </a:rPr>
              <a:t>Thank  you  for  your  attention.</a:t>
            </a:r>
            <a:endParaRPr lang="ja-JP" altLang="en-US" sz="4000" b="1" i="1" dirty="0" smtClean="0">
              <a:solidFill>
                <a:schemeClr val="accent5">
                  <a:lumMod val="75000"/>
                </a:schemeClr>
              </a:solidFill>
              <a:latin typeface="Arial" pitchFamily="34" charset="0"/>
              <a:ea typeface="HG丸ｺﾞｼｯｸM-PRO" pitchFamily="50" charset="-128"/>
              <a:cs typeface="Arial" pitchFamily="34" charset="0"/>
            </a:endParaRPr>
          </a:p>
        </p:txBody>
      </p:sp>
      <p:sp>
        <p:nvSpPr>
          <p:cNvPr id="62467" name="Rectangle 2"/>
          <p:cNvSpPr txBox="1">
            <a:spLocks noChangeArrowheads="1"/>
          </p:cNvSpPr>
          <p:nvPr/>
        </p:nvSpPr>
        <p:spPr bwMode="auto">
          <a:xfrm>
            <a:off x="1285875" y="5319713"/>
            <a:ext cx="68421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ja-JP" sz="2400">
                <a:solidFill>
                  <a:srgbClr val="0000CC"/>
                </a:soli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Energy Conservation Technology Department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ja-JP" sz="2000">
              <a:latin typeface="Arial" panose="020B0604020202020204" pitchFamily="34" charset="0"/>
              <a:ea typeface="DotumChe" panose="020B0609000101010101" pitchFamily="49" charset="-127"/>
              <a:cs typeface="Arial" panose="020B0604020202020204" pitchFamily="34" charset="0"/>
            </a:endParaRPr>
          </a:p>
        </p:txBody>
      </p:sp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76250"/>
            <a:ext cx="41052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コンテンツ プレースホルダ 2"/>
          <p:cNvSpPr txBox="1">
            <a:spLocks/>
          </p:cNvSpPr>
          <p:nvPr/>
        </p:nvSpPr>
        <p:spPr bwMode="auto">
          <a:xfrm>
            <a:off x="107950" y="908050"/>
            <a:ext cx="8615363" cy="572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4399" tIns="42200" rIns="84399" bIns="42200"/>
          <a:lstStyle/>
          <a:p>
            <a:pPr marL="177800" indent="-177800" defTabSz="884238" eaLnBrk="1" hangingPunct="1">
              <a:spcBef>
                <a:spcPct val="20000"/>
              </a:spcBef>
              <a:defRPr/>
            </a:pPr>
            <a:r>
              <a:rPr lang="en-US" altLang="ja-JP" sz="2000" b="1" i="1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  As Japan's largest public management organization promoting research and development as well as the dissemination of energy, environmental and industrial technologies, NEDO has a crucial mission to carry out. </a:t>
            </a:r>
            <a:br>
              <a:rPr lang="en-US" altLang="ja-JP" sz="2000" b="1" i="1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</a:br>
            <a:endParaRPr lang="en-US" altLang="ja-JP" sz="2000" b="1" i="1" kern="0" dirty="0">
              <a:solidFill>
                <a:srgbClr val="000000"/>
              </a:solidFill>
              <a:latin typeface="Arial" charset="0"/>
              <a:ea typeface="ＭＳ Ｐゴシック"/>
              <a:cs typeface="Arial" charset="0"/>
            </a:endParaRPr>
          </a:p>
          <a:p>
            <a:pPr marL="523875" lvl="1" indent="-171450" defTabSz="884238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altLang="ja-JP" sz="2000" b="1" kern="0" dirty="0">
                <a:solidFill>
                  <a:srgbClr val="FF0000"/>
                </a:solidFill>
                <a:latin typeface="Arial" charset="0"/>
                <a:ea typeface="ＭＳ Ｐゴシック"/>
                <a:cs typeface="Arial" charset="0"/>
              </a:rPr>
              <a:t> Addressing energy and global environmental problems</a:t>
            </a:r>
          </a:p>
          <a:p>
            <a:pPr marL="523875" lvl="1" indent="-171450" defTabSz="884238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altLang="ja-JP" sz="2000" b="1" kern="0" dirty="0">
                <a:solidFill>
                  <a:srgbClr val="FF0000"/>
                </a:solidFill>
                <a:latin typeface="Arial" charset="0"/>
                <a:ea typeface="ＭＳ Ｐゴシック"/>
                <a:cs typeface="Arial" charset="0"/>
              </a:rPr>
              <a:t> Enhancement of Japan’s industrial competitiveness</a:t>
            </a:r>
            <a:r>
              <a:rPr lang="en-US" altLang="ja-JP" b="1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/>
            </a:r>
            <a:br>
              <a:rPr lang="en-US" altLang="ja-JP" b="1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</a:br>
            <a:endParaRPr lang="en-US" altLang="ja-JP" sz="2000" b="1" kern="0" dirty="0">
              <a:solidFill>
                <a:srgbClr val="000000"/>
              </a:solidFill>
              <a:latin typeface="Arial" charset="0"/>
              <a:ea typeface="ＭＳ Ｐゴシック"/>
              <a:cs typeface="Arial" charset="0"/>
            </a:endParaRPr>
          </a:p>
          <a:p>
            <a:pPr marL="177800" indent="-177800" defTabSz="884238" eaLnBrk="1" hangingPunct="1">
              <a:spcBef>
                <a:spcPct val="20000"/>
              </a:spcBef>
              <a:defRPr/>
            </a:pPr>
            <a:r>
              <a:rPr lang="en-US" altLang="ja-JP" b="1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Chairman:	</a:t>
            </a: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Mr. Kazuo Furukawa</a:t>
            </a:r>
          </a:p>
          <a:p>
            <a:pPr marL="177800" indent="-177800" defTabSz="884238" eaLnBrk="1" hangingPunct="1">
              <a:spcBef>
                <a:spcPct val="20000"/>
              </a:spcBef>
              <a:defRPr/>
            </a:pPr>
            <a:r>
              <a:rPr lang="en-US" altLang="ja-JP" b="1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Organization:     </a:t>
            </a: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-Incorporated administrative agency under the </a:t>
            </a:r>
          </a:p>
          <a:p>
            <a:pPr marL="177800" indent="-177800" defTabSz="884238" eaLnBrk="1" hangingPunct="1">
              <a:spcBef>
                <a:spcPct val="20000"/>
              </a:spcBef>
              <a:defRPr/>
            </a:pP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			Ministry of Economy, Trade and Industry (METI),</a:t>
            </a:r>
          </a:p>
          <a:p>
            <a:pPr marL="177800" indent="-177800" defTabSz="884238" eaLnBrk="1" hangingPunct="1">
              <a:spcBef>
                <a:spcPct val="20000"/>
              </a:spcBef>
              <a:defRPr/>
            </a:pP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			government of Japan</a:t>
            </a:r>
          </a:p>
          <a:p>
            <a:pPr marL="177800" indent="-177800" defTabSz="884238" eaLnBrk="1" hangingPunct="1">
              <a:spcBef>
                <a:spcPct val="20000"/>
              </a:spcBef>
              <a:defRPr/>
            </a:pP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			- Established in 1980</a:t>
            </a:r>
          </a:p>
          <a:p>
            <a:pPr marL="177800" indent="-177800" defTabSz="884238" eaLnBrk="1" hangingPunct="1">
              <a:defRPr/>
            </a:pPr>
            <a:r>
              <a:rPr lang="en-US" altLang="ja-JP" b="1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Location:	</a:t>
            </a: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Kawasaki City,  Japan</a:t>
            </a:r>
            <a:endParaRPr lang="en-US" altLang="ja-JP" sz="1400" kern="0" dirty="0">
              <a:solidFill>
                <a:srgbClr val="000000"/>
              </a:solidFill>
              <a:latin typeface="Arial" charset="0"/>
              <a:ea typeface="ＭＳ Ｐゴシック"/>
              <a:cs typeface="Arial" charset="0"/>
            </a:endParaRPr>
          </a:p>
          <a:p>
            <a:pPr marL="177800" indent="-177800" defTabSz="884238" eaLnBrk="1" hangingPunct="1">
              <a:defRPr/>
            </a:pPr>
            <a:r>
              <a:rPr lang="en-US" altLang="ja-JP" b="1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Personnel </a:t>
            </a: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    	About </a:t>
            </a:r>
            <a:r>
              <a:rPr lang="en-US" altLang="ja-JP" kern="0" dirty="0" smtClean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920 </a:t>
            </a:r>
            <a:endParaRPr lang="en-US" altLang="ja-JP" kern="0" dirty="0">
              <a:solidFill>
                <a:srgbClr val="000000"/>
              </a:solidFill>
              <a:latin typeface="Arial" charset="0"/>
              <a:ea typeface="ＭＳ Ｐゴシック"/>
              <a:cs typeface="Arial" charset="0"/>
            </a:endParaRPr>
          </a:p>
          <a:p>
            <a:pPr marL="177800" indent="-177800" defTabSz="884238" eaLnBrk="1" hangingPunct="1">
              <a:spcBef>
                <a:spcPct val="20000"/>
              </a:spcBef>
              <a:defRPr/>
            </a:pPr>
            <a:r>
              <a:rPr lang="en-US" altLang="ja-JP" b="1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Budget</a:t>
            </a: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 		Approximately </a:t>
            </a:r>
            <a:r>
              <a:rPr lang="en-US" altLang="ja-JP" kern="0" dirty="0" smtClean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129.8 </a:t>
            </a: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Billion yen (</a:t>
            </a:r>
            <a:r>
              <a:rPr lang="en-US" altLang="ja-JP" kern="0" dirty="0" smtClean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2016 </a:t>
            </a: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fiscal year)</a:t>
            </a:r>
          </a:p>
          <a:p>
            <a:pPr marL="177800" indent="-177800" defTabSz="884238" eaLnBrk="1" hangingPunct="1">
              <a:spcBef>
                <a:spcPct val="20000"/>
              </a:spcBef>
              <a:defRPr/>
            </a:pPr>
            <a:r>
              <a:rPr lang="ja-JP" altLang="en-US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　　　　　　　　　　　　　　　　　　　　　　</a:t>
            </a: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(</a:t>
            </a:r>
            <a:r>
              <a:rPr lang="en-US" altLang="ja-JP" kern="0" dirty="0" smtClean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1.1 </a:t>
            </a:r>
            <a:r>
              <a:rPr lang="en-US" altLang="ja-JP" kern="0" dirty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rPr>
              <a:t>Billion US dollars)</a:t>
            </a:r>
            <a:endParaRPr lang="ja-JP" altLang="en-US" kern="0" dirty="0">
              <a:solidFill>
                <a:srgbClr val="000000"/>
              </a:solidFill>
              <a:latin typeface="Arial" charset="0"/>
              <a:ea typeface="ＭＳ Ｐゴシック"/>
              <a:cs typeface="Arial" charset="0"/>
            </a:endParaRPr>
          </a:p>
        </p:txBody>
      </p:sp>
      <p:pic>
        <p:nvPicPr>
          <p:cNvPr id="21507" name="Picture 5" descr="D:\seitamco\Desktop\写真\図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357563"/>
            <a:ext cx="20066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2"/>
          <p:cNvSpPr txBox="1">
            <a:spLocks noChangeAspect="1" noChangeArrowheads="1"/>
          </p:cNvSpPr>
          <p:nvPr/>
        </p:nvSpPr>
        <p:spPr bwMode="auto">
          <a:xfrm>
            <a:off x="206375" y="142875"/>
            <a:ext cx="85693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>
                <a:solidFill>
                  <a:srgbClr val="2D2DB9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What’s NEDO ?</a:t>
            </a:r>
          </a:p>
        </p:txBody>
      </p:sp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0"/>
            <a:ext cx="971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円/楕円 41"/>
          <p:cNvSpPr>
            <a:spLocks noChangeArrowheads="1"/>
          </p:cNvSpPr>
          <p:nvPr/>
        </p:nvSpPr>
        <p:spPr bwMode="auto">
          <a:xfrm>
            <a:off x="1116013" y="1989138"/>
            <a:ext cx="7272337" cy="4103687"/>
          </a:xfrm>
          <a:prstGeom prst="ellipse">
            <a:avLst/>
          </a:prstGeom>
          <a:gradFill rotWithShape="1">
            <a:gsLst>
              <a:gs pos="0">
                <a:srgbClr val="98B4E4"/>
              </a:gs>
              <a:gs pos="50000">
                <a:srgbClr val="C0D0ED"/>
              </a:gs>
              <a:gs pos="100000">
                <a:srgbClr val="E1E7F5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ja-JP" sz="1800">
              <a:solidFill>
                <a:srgbClr val="FFFFFF"/>
              </a:solidFill>
              <a:latin typeface="ＭＳ Ｐゴシック" panose="020B0600070205080204" pitchFamily="50" charset="-128"/>
              <a:sym typeface="ＭＳ Ｐゴシック" panose="020B0600070205080204" pitchFamily="50" charset="-128"/>
            </a:endParaRPr>
          </a:p>
        </p:txBody>
      </p:sp>
      <p:sp>
        <p:nvSpPr>
          <p:cNvPr id="23555" name="角丸四角形 24"/>
          <p:cNvSpPr>
            <a:spLocks noChangeArrowheads="1"/>
          </p:cNvSpPr>
          <p:nvPr/>
        </p:nvSpPr>
        <p:spPr bwMode="auto">
          <a:xfrm>
            <a:off x="2987675" y="1474788"/>
            <a:ext cx="1295400" cy="1295400"/>
          </a:xfrm>
          <a:prstGeom prst="roundRect">
            <a:avLst>
              <a:gd name="adj" fmla="val 1000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38100">
            <a:solidFill>
              <a:srgbClr val="0000FF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角丸四角形 25"/>
          <p:cNvSpPr>
            <a:spLocks noChangeArrowheads="1"/>
          </p:cNvSpPr>
          <p:nvPr/>
        </p:nvSpPr>
        <p:spPr bwMode="auto">
          <a:xfrm>
            <a:off x="1044575" y="1906588"/>
            <a:ext cx="1295400" cy="1295400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38100">
            <a:solidFill>
              <a:srgbClr val="0000FF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角丸四角形 26"/>
          <p:cNvSpPr>
            <a:spLocks noChangeArrowheads="1"/>
          </p:cNvSpPr>
          <p:nvPr/>
        </p:nvSpPr>
        <p:spPr bwMode="auto">
          <a:xfrm>
            <a:off x="106363" y="3573463"/>
            <a:ext cx="1296987" cy="1295400"/>
          </a:xfrm>
          <a:prstGeom prst="roundRect">
            <a:avLst>
              <a:gd name="adj" fmla="val 10000"/>
            </a:avLst>
          </a:prstGeom>
          <a:blipFill dpi="0" rotWithShape="0">
            <a:blip r:embed="rId5"/>
            <a:srcRect/>
            <a:stretch>
              <a:fillRect/>
            </a:stretch>
          </a:blipFill>
          <a:ln w="38100">
            <a:solidFill>
              <a:srgbClr val="0000CC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8" name="角丸四角形 27"/>
          <p:cNvSpPr>
            <a:spLocks noChangeArrowheads="1"/>
          </p:cNvSpPr>
          <p:nvPr/>
        </p:nvSpPr>
        <p:spPr bwMode="auto">
          <a:xfrm>
            <a:off x="1044575" y="5229225"/>
            <a:ext cx="1295400" cy="1295400"/>
          </a:xfrm>
          <a:prstGeom prst="roundRect">
            <a:avLst>
              <a:gd name="adj" fmla="val 10000"/>
            </a:avLst>
          </a:prstGeom>
          <a:blipFill dpi="0" rotWithShape="0">
            <a:blip r:embed="rId6"/>
            <a:srcRect/>
            <a:stretch>
              <a:fillRect/>
            </a:stretch>
          </a:blipFill>
          <a:ln w="38100">
            <a:solidFill>
              <a:srgbClr val="0000FF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9" name="角丸四角形 28"/>
          <p:cNvSpPr>
            <a:spLocks noChangeArrowheads="1"/>
          </p:cNvSpPr>
          <p:nvPr/>
        </p:nvSpPr>
        <p:spPr bwMode="auto">
          <a:xfrm>
            <a:off x="2987675" y="5357813"/>
            <a:ext cx="1295400" cy="1295400"/>
          </a:xfrm>
          <a:prstGeom prst="roundRect">
            <a:avLst>
              <a:gd name="adj" fmla="val 10000"/>
            </a:avLst>
          </a:prstGeom>
          <a:blipFill dpi="0" rotWithShape="0">
            <a:blip r:embed="rId7"/>
            <a:srcRect/>
            <a:stretch>
              <a:fillRect/>
            </a:stretch>
          </a:blipFill>
          <a:ln w="38100">
            <a:solidFill>
              <a:srgbClr val="0000FF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0" name="角丸四角形 29"/>
          <p:cNvSpPr>
            <a:spLocks noChangeArrowheads="1"/>
          </p:cNvSpPr>
          <p:nvPr/>
        </p:nvSpPr>
        <p:spPr bwMode="auto">
          <a:xfrm>
            <a:off x="4860925" y="1474788"/>
            <a:ext cx="1295400" cy="1295400"/>
          </a:xfrm>
          <a:prstGeom prst="roundRect">
            <a:avLst>
              <a:gd name="adj" fmla="val 10000"/>
            </a:avLst>
          </a:prstGeom>
          <a:blipFill dpi="0" rotWithShape="0">
            <a:blip r:embed="rId8"/>
            <a:srcRect/>
            <a:stretch>
              <a:fillRect/>
            </a:stretch>
          </a:blipFill>
          <a:ln w="38100">
            <a:solidFill>
              <a:srgbClr val="0000FF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1" name="角丸四角形 30"/>
          <p:cNvSpPr>
            <a:spLocks noChangeArrowheads="1"/>
          </p:cNvSpPr>
          <p:nvPr/>
        </p:nvSpPr>
        <p:spPr bwMode="auto">
          <a:xfrm>
            <a:off x="6588125" y="1700213"/>
            <a:ext cx="1295400" cy="1295400"/>
          </a:xfrm>
          <a:prstGeom prst="roundRect">
            <a:avLst>
              <a:gd name="adj" fmla="val 10000"/>
            </a:avLst>
          </a:prstGeom>
          <a:blipFill dpi="0" rotWithShape="0">
            <a:blip r:embed="rId9"/>
            <a:srcRect/>
            <a:stretch>
              <a:fillRect/>
            </a:stretch>
          </a:blipFill>
          <a:ln w="38100">
            <a:solidFill>
              <a:srgbClr val="0000FF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2" name="角丸四角形 31"/>
          <p:cNvSpPr>
            <a:spLocks noChangeArrowheads="1"/>
          </p:cNvSpPr>
          <p:nvPr/>
        </p:nvSpPr>
        <p:spPr bwMode="auto">
          <a:xfrm>
            <a:off x="7740650" y="3502025"/>
            <a:ext cx="1296988" cy="1295400"/>
          </a:xfrm>
          <a:prstGeom prst="roundRect">
            <a:avLst>
              <a:gd name="adj" fmla="val 10000"/>
            </a:avLst>
          </a:prstGeom>
          <a:blipFill dpi="0" rotWithShape="0">
            <a:blip r:embed="rId10"/>
            <a:srcRect/>
            <a:stretch>
              <a:fillRect/>
            </a:stretch>
          </a:blipFill>
          <a:ln w="38100">
            <a:solidFill>
              <a:srgbClr val="0000FF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3" name="角丸四角形 32"/>
          <p:cNvSpPr>
            <a:spLocks noChangeArrowheads="1"/>
          </p:cNvSpPr>
          <p:nvPr/>
        </p:nvSpPr>
        <p:spPr bwMode="auto">
          <a:xfrm>
            <a:off x="4860925" y="5357813"/>
            <a:ext cx="1295400" cy="1295400"/>
          </a:xfrm>
          <a:prstGeom prst="roundRect">
            <a:avLst>
              <a:gd name="adj" fmla="val 10000"/>
            </a:avLst>
          </a:prstGeom>
          <a:blipFill dpi="0" rotWithShape="0">
            <a:blip r:embed="rId11"/>
            <a:srcRect/>
            <a:stretch>
              <a:fillRect/>
            </a:stretch>
          </a:blipFill>
          <a:ln w="38100">
            <a:solidFill>
              <a:srgbClr val="0000FF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4" name="角丸四角形 33"/>
          <p:cNvSpPr>
            <a:spLocks noChangeArrowheads="1"/>
          </p:cNvSpPr>
          <p:nvPr/>
        </p:nvSpPr>
        <p:spPr bwMode="auto">
          <a:xfrm>
            <a:off x="7019925" y="5229225"/>
            <a:ext cx="1296988" cy="1295400"/>
          </a:xfrm>
          <a:prstGeom prst="roundRect">
            <a:avLst>
              <a:gd name="adj" fmla="val 10000"/>
            </a:avLst>
          </a:prstGeom>
          <a:blipFill dpi="0" rotWithShape="0">
            <a:blip r:embed="rId12"/>
            <a:srcRect/>
            <a:stretch>
              <a:fillRect/>
            </a:stretch>
          </a:blipFill>
          <a:ln w="38100">
            <a:solidFill>
              <a:srgbClr val="0000FF"/>
            </a:solidFill>
            <a:bevel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5" name="テキスト ボックス 34"/>
          <p:cNvSpPr>
            <a:spLocks noChangeArrowheads="1"/>
          </p:cNvSpPr>
          <p:nvPr/>
        </p:nvSpPr>
        <p:spPr bwMode="auto">
          <a:xfrm>
            <a:off x="6588125" y="4867275"/>
            <a:ext cx="22320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Bio/medical</a:t>
            </a: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6" name="テキスト ボックス 35"/>
          <p:cNvSpPr>
            <a:spLocks noChangeArrowheads="1"/>
          </p:cNvSpPr>
          <p:nvPr/>
        </p:nvSpPr>
        <p:spPr bwMode="auto">
          <a:xfrm>
            <a:off x="6227763" y="3862388"/>
            <a:ext cx="165576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Water</a:t>
            </a:r>
            <a:endParaRPr lang="ja-JP" altLang="en-US" sz="2000" b="1">
              <a:solidFill>
                <a:srgbClr val="000000"/>
              </a:solidFill>
              <a:latin typeface="Arial" panose="020B0604020202020204" pitchFamily="34" charset="0"/>
              <a:sym typeface="Calibri" panose="020F0502020204030204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treatment</a:t>
            </a: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7" name="テキスト ボックス 36"/>
          <p:cNvSpPr>
            <a:spLocks noChangeArrowheads="1"/>
          </p:cNvSpPr>
          <p:nvPr/>
        </p:nvSpPr>
        <p:spPr bwMode="auto">
          <a:xfrm>
            <a:off x="1331913" y="3933825"/>
            <a:ext cx="13684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Energy</a:t>
            </a:r>
            <a:r>
              <a:rPr lang="ja-JP" altLang="en-US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/>
            </a:r>
            <a:br>
              <a:rPr lang="ja-JP" altLang="en-US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</a:b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storage</a:t>
            </a: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8" name="テキスト ボックス 37"/>
          <p:cNvSpPr>
            <a:spLocks noChangeArrowheads="1"/>
          </p:cNvSpPr>
          <p:nvPr/>
        </p:nvSpPr>
        <p:spPr bwMode="auto">
          <a:xfrm>
            <a:off x="-33338" y="3201988"/>
            <a:ext cx="30940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Renewable energy</a:t>
            </a: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69" name="テキスト ボックス 38"/>
          <p:cNvSpPr>
            <a:spLocks noChangeArrowheads="1"/>
          </p:cNvSpPr>
          <p:nvPr/>
        </p:nvSpPr>
        <p:spPr bwMode="auto">
          <a:xfrm>
            <a:off x="2771775" y="2786063"/>
            <a:ext cx="1852613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0000FF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Energy conservation</a:t>
            </a:r>
            <a:endParaRPr lang="ja-JP" altLang="en-US" sz="180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3570" name="テキスト ボックス 40"/>
          <p:cNvSpPr>
            <a:spLocks noChangeArrowheads="1"/>
          </p:cNvSpPr>
          <p:nvPr/>
        </p:nvSpPr>
        <p:spPr bwMode="auto">
          <a:xfrm>
            <a:off x="4572000" y="2786063"/>
            <a:ext cx="18002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Electronics </a:t>
            </a:r>
            <a:r>
              <a:rPr lang="ja-JP" altLang="en-US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/>
            </a:r>
            <a:br>
              <a:rPr lang="ja-JP" altLang="en-US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</a:b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/ICT</a:t>
            </a: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71" name="テキスト ボックス 41"/>
          <p:cNvSpPr>
            <a:spLocks noChangeArrowheads="1"/>
          </p:cNvSpPr>
          <p:nvPr/>
        </p:nvSpPr>
        <p:spPr bwMode="auto">
          <a:xfrm>
            <a:off x="-33338" y="4835525"/>
            <a:ext cx="3076576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Smart community</a:t>
            </a:r>
            <a:endParaRPr lang="ja-JP" altLang="en-US" sz="2000" b="1">
              <a:solidFill>
                <a:srgbClr val="000000"/>
              </a:solidFill>
              <a:latin typeface="Arial" panose="020B0604020202020204" pitchFamily="34" charset="0"/>
              <a:sym typeface="ＭＳ Ｐゴシック" panose="020B0600070205080204" pitchFamily="50" charset="-128"/>
            </a:endParaRPr>
          </a:p>
        </p:txBody>
      </p:sp>
      <p:sp>
        <p:nvSpPr>
          <p:cNvPr id="23572" name="テキスト ボックス 42"/>
          <p:cNvSpPr>
            <a:spLocks noChangeArrowheads="1"/>
          </p:cNvSpPr>
          <p:nvPr/>
        </p:nvSpPr>
        <p:spPr bwMode="auto">
          <a:xfrm>
            <a:off x="2484438" y="4652963"/>
            <a:ext cx="242728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Environment/</a:t>
            </a:r>
            <a:r>
              <a:rPr lang="ja-JP" altLang="en-US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/>
            </a:r>
            <a:br>
              <a:rPr lang="ja-JP" altLang="en-US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</a:b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clean coal</a:t>
            </a:r>
            <a:endParaRPr lang="ja-JP" altLang="en-US" sz="2000" b="1">
              <a:solidFill>
                <a:srgbClr val="000000"/>
              </a:solidFill>
              <a:latin typeface="Arial" panose="020B0604020202020204" pitchFamily="34" charset="0"/>
              <a:sym typeface="ＭＳ Ｐゴシック" panose="020B0600070205080204" pitchFamily="50" charset="-128"/>
            </a:endParaRPr>
          </a:p>
        </p:txBody>
      </p:sp>
      <p:sp>
        <p:nvSpPr>
          <p:cNvPr id="23573" name="テキスト ボックス 43"/>
          <p:cNvSpPr>
            <a:spLocks noChangeArrowheads="1"/>
          </p:cNvSpPr>
          <p:nvPr/>
        </p:nvSpPr>
        <p:spPr bwMode="auto">
          <a:xfrm>
            <a:off x="4591050" y="4997450"/>
            <a:ext cx="1852613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Robotics</a:t>
            </a:r>
            <a:endParaRPr lang="ja-JP" altLang="en-US" sz="2000" b="1">
              <a:solidFill>
                <a:srgbClr val="000000"/>
              </a:solidFill>
              <a:latin typeface="Arial" panose="020B0604020202020204" pitchFamily="34" charset="0"/>
              <a:sym typeface="ＭＳ Ｐゴシック" panose="020B0600070205080204" pitchFamily="50" charset="-128"/>
            </a:endParaRPr>
          </a:p>
        </p:txBody>
      </p:sp>
      <p:sp>
        <p:nvSpPr>
          <p:cNvPr id="23574" name="山形 36"/>
          <p:cNvSpPr>
            <a:spLocks noChangeArrowheads="1"/>
          </p:cNvSpPr>
          <p:nvPr/>
        </p:nvSpPr>
        <p:spPr bwMode="auto">
          <a:xfrm>
            <a:off x="184150" y="909638"/>
            <a:ext cx="2792413" cy="431800"/>
          </a:xfrm>
          <a:prstGeom prst="chevron">
            <a:avLst>
              <a:gd name="adj" fmla="val 26377"/>
            </a:avLst>
          </a:prstGeom>
          <a:gradFill rotWithShape="1">
            <a:gsLst>
              <a:gs pos="0">
                <a:srgbClr val="538CD5"/>
              </a:gs>
              <a:gs pos="39998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1"/>
          </a:gradFill>
          <a:ln w="25400">
            <a:solidFill>
              <a:srgbClr val="0000FF"/>
            </a:solidFill>
            <a:bevel/>
            <a:headEnd/>
            <a:tailEnd/>
          </a:ln>
        </p:spPr>
        <p:txBody>
          <a:bodyPr lIns="84371" tIns="42185" rIns="84371" bIns="4218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b="1">
                <a:solidFill>
                  <a:srgbClr val="000000"/>
                </a:solidFill>
                <a:sym typeface="Calibri" panose="020F0502020204030204" pitchFamily="34" charset="0"/>
              </a:rPr>
              <a:t>Basic Research</a:t>
            </a:r>
          </a:p>
        </p:txBody>
      </p:sp>
      <p:sp>
        <p:nvSpPr>
          <p:cNvPr id="23575" name="山形 37"/>
          <p:cNvSpPr>
            <a:spLocks noChangeArrowheads="1"/>
          </p:cNvSpPr>
          <p:nvPr/>
        </p:nvSpPr>
        <p:spPr bwMode="auto">
          <a:xfrm>
            <a:off x="6234113" y="909638"/>
            <a:ext cx="2657475" cy="431800"/>
          </a:xfrm>
          <a:prstGeom prst="chevron">
            <a:avLst>
              <a:gd name="adj" fmla="val 26356"/>
            </a:avLst>
          </a:prstGeom>
          <a:gradFill rotWithShape="1">
            <a:gsLst>
              <a:gs pos="0">
                <a:srgbClr val="538CD5"/>
              </a:gs>
              <a:gs pos="39998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1"/>
          </a:gradFill>
          <a:ln w="25400">
            <a:solidFill>
              <a:srgbClr val="0000FF"/>
            </a:solidFill>
            <a:bevel/>
            <a:headEnd/>
            <a:tailEnd/>
          </a:ln>
        </p:spPr>
        <p:txBody>
          <a:bodyPr lIns="84371" tIns="42185" rIns="84371" bIns="4218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b="1">
                <a:solidFill>
                  <a:srgbClr val="000000"/>
                </a:solidFill>
                <a:sym typeface="Calibri" panose="020F0502020204030204" pitchFamily="34" charset="0"/>
              </a:rPr>
              <a:t>Demonstration</a:t>
            </a:r>
            <a:endParaRPr lang="ja-JP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76" name="山形 38"/>
          <p:cNvSpPr>
            <a:spLocks noChangeArrowheads="1"/>
          </p:cNvSpPr>
          <p:nvPr/>
        </p:nvSpPr>
        <p:spPr bwMode="auto">
          <a:xfrm>
            <a:off x="2711450" y="909638"/>
            <a:ext cx="3787775" cy="431800"/>
          </a:xfrm>
          <a:prstGeom prst="chevron">
            <a:avLst>
              <a:gd name="adj" fmla="val 26357"/>
            </a:avLst>
          </a:prstGeom>
          <a:gradFill rotWithShape="1">
            <a:gsLst>
              <a:gs pos="0">
                <a:srgbClr val="538CD5"/>
              </a:gs>
              <a:gs pos="39998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1"/>
          </a:gradFill>
          <a:ln w="25400">
            <a:solidFill>
              <a:srgbClr val="0000FF"/>
            </a:solidFill>
            <a:bevel/>
            <a:headEnd/>
            <a:tailEnd/>
          </a:ln>
        </p:spPr>
        <p:txBody>
          <a:bodyPr lIns="84371" tIns="42185" rIns="84371" bIns="4218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b="1">
                <a:solidFill>
                  <a:srgbClr val="000000"/>
                </a:solidFill>
                <a:sym typeface="Calibri" panose="020F0502020204030204" pitchFamily="34" charset="0"/>
              </a:rPr>
              <a:t>Technology Development</a:t>
            </a:r>
          </a:p>
        </p:txBody>
      </p:sp>
      <p:sp>
        <p:nvSpPr>
          <p:cNvPr id="23577" name="テキスト ボックス 39"/>
          <p:cNvSpPr>
            <a:spLocks noChangeArrowheads="1"/>
          </p:cNvSpPr>
          <p:nvPr/>
        </p:nvSpPr>
        <p:spPr bwMode="auto">
          <a:xfrm>
            <a:off x="6011863" y="2973388"/>
            <a:ext cx="30607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399" tIns="42200" rIns="84399" bIns="422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Arial" panose="020B0604020202020204" pitchFamily="34" charset="0"/>
                <a:sym typeface="Calibri" panose="020F0502020204030204" pitchFamily="34" charset="0"/>
              </a:rPr>
              <a:t>Materials/nanotech</a:t>
            </a:r>
            <a:endParaRPr lang="ja-JP" altLang="en-US" sz="2000" b="1">
              <a:solidFill>
                <a:srgbClr val="000000"/>
              </a:solidFill>
              <a:latin typeface="Arial" panose="020B0604020202020204" pitchFamily="34" charset="0"/>
              <a:sym typeface="ＭＳ Ｐゴシック" panose="020B0600070205080204" pitchFamily="50" charset="-128"/>
            </a:endParaRPr>
          </a:p>
        </p:txBody>
      </p:sp>
      <p:sp>
        <p:nvSpPr>
          <p:cNvPr id="23578" name="Rectangle 2"/>
          <p:cNvSpPr txBox="1">
            <a:spLocks noChangeAspect="1" noChangeArrowheads="1"/>
          </p:cNvSpPr>
          <p:nvPr/>
        </p:nvSpPr>
        <p:spPr bwMode="auto">
          <a:xfrm>
            <a:off x="206375" y="142875"/>
            <a:ext cx="85693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>
                <a:solidFill>
                  <a:srgbClr val="2D2DB9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NEDO’s Technology Area</a:t>
            </a:r>
          </a:p>
        </p:txBody>
      </p:sp>
      <p:pic>
        <p:nvPicPr>
          <p:cNvPr id="23579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0"/>
            <a:ext cx="971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グループ化 15"/>
          <p:cNvGrpSpPr>
            <a:grpSpLocks/>
          </p:cNvGrpSpPr>
          <p:nvPr/>
        </p:nvGrpSpPr>
        <p:grpSpPr bwMode="auto">
          <a:xfrm>
            <a:off x="103188" y="0"/>
            <a:ext cx="9040812" cy="6513513"/>
            <a:chOff x="74241" y="17560"/>
            <a:chExt cx="9041032" cy="6513320"/>
          </a:xfrm>
        </p:grpSpPr>
        <p:grpSp>
          <p:nvGrpSpPr>
            <p:cNvPr id="25720" name="グループ化 12"/>
            <p:cNvGrpSpPr>
              <a:grpSpLocks noChangeAspect="1"/>
            </p:cNvGrpSpPr>
            <p:nvPr/>
          </p:nvGrpSpPr>
          <p:grpSpPr bwMode="auto">
            <a:xfrm>
              <a:off x="74241" y="17560"/>
              <a:ext cx="9041032" cy="6513320"/>
              <a:chOff x="-23572" y="693667"/>
              <a:chExt cx="8953290" cy="6450109"/>
            </a:xfrm>
          </p:grpSpPr>
          <p:grpSp>
            <p:nvGrpSpPr>
              <p:cNvPr id="25724" name="グループ化 10"/>
              <p:cNvGrpSpPr>
                <a:grpSpLocks noChangeAspect="1"/>
              </p:cNvGrpSpPr>
              <p:nvPr/>
            </p:nvGrpSpPr>
            <p:grpSpPr bwMode="auto">
              <a:xfrm>
                <a:off x="-23572" y="693667"/>
                <a:ext cx="8953290" cy="6450109"/>
                <a:chOff x="366713" y="525463"/>
                <a:chExt cx="8358187" cy="6021387"/>
              </a:xfrm>
            </p:grpSpPr>
            <p:pic>
              <p:nvPicPr>
                <p:cNvPr id="25726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713" y="525463"/>
                  <a:ext cx="8358187" cy="6021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727" name="正方形/長方形 9"/>
                <p:cNvSpPr>
                  <a:spLocks noChangeArrowheads="1"/>
                </p:cNvSpPr>
                <p:nvPr/>
              </p:nvSpPr>
              <p:spPr bwMode="auto">
                <a:xfrm>
                  <a:off x="2482714" y="536312"/>
                  <a:ext cx="4000528" cy="714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ja-JP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5725" name="正方形/長方形 11"/>
              <p:cNvSpPr>
                <a:spLocks noChangeArrowheads="1"/>
              </p:cNvSpPr>
              <p:nvPr/>
            </p:nvSpPr>
            <p:spPr bwMode="auto">
              <a:xfrm>
                <a:off x="8001024" y="785794"/>
                <a:ext cx="928694" cy="714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ja-JP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正方形/長方形 14"/>
            <p:cNvSpPr/>
            <p:nvPr/>
          </p:nvSpPr>
          <p:spPr bwMode="auto">
            <a:xfrm>
              <a:off x="7366068" y="1277068"/>
              <a:ext cx="1548000" cy="142876"/>
            </a:xfrm>
            <a:prstGeom prst="rect">
              <a:avLst/>
            </a:prstGeom>
            <a:gradFill flip="none" rotWithShape="1">
              <a:gsLst>
                <a:gs pos="0">
                  <a:srgbClr val="009900">
                    <a:alpha val="75000"/>
                  </a:srgbClr>
                </a:gs>
                <a:gs pos="50000">
                  <a:schemeClr val="bg1"/>
                </a:gs>
                <a:gs pos="100000">
                  <a:srgbClr val="009900">
                    <a:alpha val="75000"/>
                  </a:srgbClr>
                </a:gs>
              </a:gsLst>
              <a:lin ang="0" scaled="0"/>
              <a:tileRect/>
            </a:gradFill>
            <a:ln w="571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dirty="0">
                <a:solidFill>
                  <a:prstClr val="black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25603" name="テキスト ボックス 16"/>
          <p:cNvSpPr txBox="1">
            <a:spLocks noChangeArrowheads="1"/>
          </p:cNvSpPr>
          <p:nvPr/>
        </p:nvSpPr>
        <p:spPr bwMode="auto">
          <a:xfrm>
            <a:off x="1042988" y="260350"/>
            <a:ext cx="7850187" cy="52387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800" b="1" i="1" dirty="0">
                <a:solidFill>
                  <a:srgbClr val="FFFFFF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  <a:cs typeface="Times New Roman" panose="02020603050405020304" pitchFamily="18" charset="0"/>
              </a:rPr>
              <a:t>NEDO’s</a:t>
            </a:r>
            <a:r>
              <a:rPr lang="ja-JP" altLang="en-US" sz="2800" b="1" i="1" dirty="0">
                <a:solidFill>
                  <a:srgbClr val="FFFFFF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  <a:cs typeface="Times New Roman" panose="02020603050405020304" pitchFamily="18" charset="0"/>
              </a:rPr>
              <a:t>　</a:t>
            </a:r>
            <a:r>
              <a:rPr lang="en-US" altLang="ja-JP" sz="2800" b="1" i="1" dirty="0">
                <a:solidFill>
                  <a:srgbClr val="FFFFFF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  <a:cs typeface="Times New Roman" panose="02020603050405020304" pitchFamily="18" charset="0"/>
              </a:rPr>
              <a:t>R&amp;D</a:t>
            </a:r>
            <a:r>
              <a:rPr lang="ja-JP" altLang="en-US" sz="2800" b="1" i="1" dirty="0">
                <a:solidFill>
                  <a:srgbClr val="FFFFFF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800" b="1" i="1" dirty="0">
                <a:solidFill>
                  <a:srgbClr val="FFFFFF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  <a:cs typeface="Times New Roman" panose="02020603050405020304" pitchFamily="18" charset="0"/>
              </a:rPr>
              <a:t>Project on Superconductivity </a:t>
            </a:r>
          </a:p>
        </p:txBody>
      </p:sp>
      <p:sp>
        <p:nvSpPr>
          <p:cNvPr id="25604" name="正方形/長方形 18"/>
          <p:cNvSpPr>
            <a:spLocks noChangeArrowheads="1"/>
          </p:cNvSpPr>
          <p:nvPr/>
        </p:nvSpPr>
        <p:spPr bwMode="auto">
          <a:xfrm>
            <a:off x="179388" y="1916113"/>
            <a:ext cx="647700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05" name="正方形/長方形 19"/>
          <p:cNvSpPr>
            <a:spLocks noChangeArrowheads="1"/>
          </p:cNvSpPr>
          <p:nvPr/>
        </p:nvSpPr>
        <p:spPr bwMode="auto">
          <a:xfrm>
            <a:off x="71438" y="2349500"/>
            <a:ext cx="1547812" cy="863600"/>
          </a:xfrm>
          <a:prstGeom prst="rect">
            <a:avLst/>
          </a:prstGeom>
          <a:solidFill>
            <a:srgbClr val="F9D3F7"/>
          </a:solidFill>
          <a:ln w="9525" algn="ctr">
            <a:solidFill>
              <a:srgbClr val="FF3399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600" b="1">
                <a:solidFill>
                  <a:srgbClr val="FF0000"/>
                </a:solidFill>
                <a:latin typeface="Arial Black" panose="020B0A04020102020204" pitchFamily="34" charset="0"/>
              </a:rPr>
              <a:t>Materials,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600" b="1">
                <a:solidFill>
                  <a:srgbClr val="FF0000"/>
                </a:solidFill>
                <a:latin typeface="Arial Black" panose="020B0A04020102020204" pitchFamily="34" charset="0"/>
              </a:rPr>
              <a:t>Science &amp;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600" b="1">
                <a:solidFill>
                  <a:srgbClr val="FF0000"/>
                </a:solidFill>
                <a:latin typeface="Arial Black" panose="020B0A04020102020204" pitchFamily="34" charset="0"/>
              </a:rPr>
              <a:t>Processings</a:t>
            </a:r>
            <a:endParaRPr lang="ja-JP" altLang="en-US" sz="1600" b="1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5606" name="正方形/長方形 20"/>
          <p:cNvSpPr>
            <a:spLocks noChangeArrowheads="1"/>
          </p:cNvSpPr>
          <p:nvPr/>
        </p:nvSpPr>
        <p:spPr bwMode="auto">
          <a:xfrm>
            <a:off x="0" y="4508500"/>
            <a:ext cx="900113" cy="7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07" name="正方形/長方形 21"/>
          <p:cNvSpPr>
            <a:spLocks noChangeArrowheads="1"/>
          </p:cNvSpPr>
          <p:nvPr/>
        </p:nvSpPr>
        <p:spPr bwMode="auto">
          <a:xfrm>
            <a:off x="71438" y="4929188"/>
            <a:ext cx="1655762" cy="576262"/>
          </a:xfrm>
          <a:prstGeom prst="rect">
            <a:avLst/>
          </a:prstGeom>
          <a:solidFill>
            <a:srgbClr val="C5D8FF"/>
          </a:solidFill>
          <a:ln w="9525" algn="ctr">
            <a:solidFill>
              <a:srgbClr val="0066FF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600" b="1">
                <a:solidFill>
                  <a:srgbClr val="000099"/>
                </a:solidFill>
                <a:latin typeface="Arial Black" panose="020B0A04020102020204" pitchFamily="34" charset="0"/>
              </a:rPr>
              <a:t>Power Device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600" b="1">
                <a:solidFill>
                  <a:srgbClr val="000099"/>
                </a:solidFill>
                <a:latin typeface="Arial Black" panose="020B0A04020102020204" pitchFamily="34" charset="0"/>
              </a:rPr>
              <a:t>Applications</a:t>
            </a:r>
            <a:endParaRPr lang="ja-JP" altLang="en-US" sz="1600" b="1">
              <a:solidFill>
                <a:srgbClr val="000099"/>
              </a:solidFill>
              <a:latin typeface="Arial Black" panose="020B0A04020102020204" pitchFamily="34" charset="0"/>
            </a:endParaRPr>
          </a:p>
        </p:txBody>
      </p:sp>
      <p:sp>
        <p:nvSpPr>
          <p:cNvPr id="25608" name="正方形/長方形 22"/>
          <p:cNvSpPr>
            <a:spLocks noChangeArrowheads="1"/>
          </p:cNvSpPr>
          <p:nvPr/>
        </p:nvSpPr>
        <p:spPr bwMode="auto">
          <a:xfrm>
            <a:off x="900113" y="1643063"/>
            <a:ext cx="3240087" cy="633412"/>
          </a:xfrm>
          <a:prstGeom prst="rect">
            <a:avLst/>
          </a:prstGeom>
          <a:solidFill>
            <a:srgbClr val="F9D3F7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600" b="1">
                <a:solidFill>
                  <a:srgbClr val="000000"/>
                </a:solidFill>
                <a:latin typeface="Arial Narrow" panose="020B0606020202030204" pitchFamily="34" charset="0"/>
              </a:rPr>
              <a:t>Fundamental Materials Science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600" b="1">
                <a:solidFill>
                  <a:srgbClr val="000000"/>
                </a:solidFill>
                <a:latin typeface="Arial Narrow" panose="020B0606020202030204" pitchFamily="34" charset="0"/>
              </a:rPr>
              <a:t>&amp; Engineering</a:t>
            </a:r>
            <a:endParaRPr lang="ja-JP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09" name="正方形/長方形 24"/>
          <p:cNvSpPr>
            <a:spLocks noChangeArrowheads="1"/>
          </p:cNvSpPr>
          <p:nvPr/>
        </p:nvSpPr>
        <p:spPr bwMode="auto">
          <a:xfrm>
            <a:off x="4643438" y="2276475"/>
            <a:ext cx="647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10" name="正方形/長方形 26"/>
          <p:cNvSpPr>
            <a:spLocks noChangeArrowheads="1"/>
          </p:cNvSpPr>
          <p:nvPr/>
        </p:nvSpPr>
        <p:spPr bwMode="auto">
          <a:xfrm>
            <a:off x="4716463" y="3716338"/>
            <a:ext cx="1368425" cy="504825"/>
          </a:xfrm>
          <a:prstGeom prst="rect">
            <a:avLst/>
          </a:prstGeom>
          <a:solidFill>
            <a:srgbClr val="0099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Superconducting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 Generator((SCG )</a:t>
            </a:r>
            <a:endParaRPr lang="ja-JP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11" name="正方形/長方形 27"/>
          <p:cNvSpPr>
            <a:spLocks noChangeArrowheads="1"/>
          </p:cNvSpPr>
          <p:nvPr/>
        </p:nvSpPr>
        <p:spPr bwMode="auto">
          <a:xfrm>
            <a:off x="971550" y="3357563"/>
            <a:ext cx="647700" cy="5032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12" name="正方形/長方形 28"/>
          <p:cNvSpPr>
            <a:spLocks noChangeArrowheads="1"/>
          </p:cNvSpPr>
          <p:nvPr/>
        </p:nvSpPr>
        <p:spPr bwMode="auto">
          <a:xfrm>
            <a:off x="900113" y="3716338"/>
            <a:ext cx="3816350" cy="504825"/>
          </a:xfrm>
          <a:prstGeom prst="rect">
            <a:avLst/>
          </a:prstGeom>
          <a:solidFill>
            <a:srgbClr val="66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Superconductive Generator Equipment(LTS)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and Materials</a:t>
            </a:r>
            <a:r>
              <a:rPr lang="ja-JP" altLang="en-US" sz="1400" b="1">
                <a:solidFill>
                  <a:srgbClr val="000000"/>
                </a:solidFill>
                <a:latin typeface="Arial Narrow" panose="020B0606020202030204" pitchFamily="34" charset="0"/>
              </a:rPr>
              <a:t>　</a:t>
            </a: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(Super-GM)</a:t>
            </a:r>
            <a:endParaRPr lang="ja-JP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13" name="正方形/長方形 29"/>
          <p:cNvSpPr>
            <a:spLocks noChangeArrowheads="1"/>
          </p:cNvSpPr>
          <p:nvPr/>
        </p:nvSpPr>
        <p:spPr bwMode="auto">
          <a:xfrm>
            <a:off x="395288" y="3357563"/>
            <a:ext cx="1223962" cy="28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lang="ja-JP" altLang="en-US" sz="1800" b="1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14" name="正方形/長方形 31"/>
          <p:cNvSpPr>
            <a:spLocks noChangeArrowheads="1"/>
          </p:cNvSpPr>
          <p:nvPr/>
        </p:nvSpPr>
        <p:spPr bwMode="auto">
          <a:xfrm>
            <a:off x="5364163" y="2276475"/>
            <a:ext cx="1944687" cy="865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15" name="正方形/長方形 34"/>
          <p:cNvSpPr>
            <a:spLocks noChangeArrowheads="1"/>
          </p:cNvSpPr>
          <p:nvPr/>
        </p:nvSpPr>
        <p:spPr bwMode="auto">
          <a:xfrm>
            <a:off x="7308850" y="3716338"/>
            <a:ext cx="1727200" cy="649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16" name="正方形/長方形 36"/>
          <p:cNvSpPr>
            <a:spLocks noChangeArrowheads="1"/>
          </p:cNvSpPr>
          <p:nvPr/>
        </p:nvSpPr>
        <p:spPr bwMode="auto">
          <a:xfrm>
            <a:off x="1835150" y="4508500"/>
            <a:ext cx="2665413" cy="433388"/>
          </a:xfrm>
          <a:prstGeom prst="rect">
            <a:avLst/>
          </a:prstGeom>
          <a:solidFill>
            <a:srgbClr val="66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SMES system  (LTS) </a:t>
            </a:r>
          </a:p>
          <a:p>
            <a:pPr algn="ctr"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Basic Technology</a:t>
            </a:r>
            <a:endParaRPr lang="ja-JP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17" name="正方形/長方形 38"/>
          <p:cNvSpPr>
            <a:spLocks noChangeArrowheads="1"/>
          </p:cNvSpPr>
          <p:nvPr/>
        </p:nvSpPr>
        <p:spPr bwMode="auto">
          <a:xfrm>
            <a:off x="4500563" y="4500563"/>
            <a:ext cx="1584325" cy="441325"/>
          </a:xfrm>
          <a:prstGeom prst="rect">
            <a:avLst/>
          </a:prstGeom>
          <a:solidFill>
            <a:srgbClr val="0099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 SMES system </a:t>
            </a:r>
          </a:p>
          <a:p>
            <a:pPr algn="ctr"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(LTS) </a:t>
            </a:r>
          </a:p>
        </p:txBody>
      </p:sp>
      <p:sp>
        <p:nvSpPr>
          <p:cNvPr id="25618" name="正方形/長方形 38"/>
          <p:cNvSpPr>
            <a:spLocks noChangeArrowheads="1"/>
          </p:cNvSpPr>
          <p:nvPr/>
        </p:nvSpPr>
        <p:spPr bwMode="auto">
          <a:xfrm>
            <a:off x="6072188" y="4500563"/>
            <a:ext cx="1379537" cy="441325"/>
          </a:xfrm>
          <a:prstGeom prst="rect">
            <a:avLst/>
          </a:prstGeom>
          <a:solidFill>
            <a:srgbClr val="3333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100"/>
              </a:lnSpc>
              <a:spcBef>
                <a:spcPct val="0"/>
              </a:spcBef>
              <a:buFontTx/>
              <a:buNone/>
            </a:pPr>
            <a:r>
              <a:rPr lang="en-US" altLang="ja-JP" sz="1300" b="1">
                <a:solidFill>
                  <a:srgbClr val="FFFFFF"/>
                </a:solidFill>
                <a:latin typeface="Arial Narrow" panose="020B0606020202030204" pitchFamily="34" charset="0"/>
              </a:rPr>
              <a:t> SC Power </a:t>
            </a:r>
          </a:p>
          <a:p>
            <a:pPr algn="ctr" eaLnBrk="1" hangingPunct="1">
              <a:lnSpc>
                <a:spcPts val="1100"/>
              </a:lnSpc>
              <a:spcBef>
                <a:spcPct val="0"/>
              </a:spcBef>
              <a:buFontTx/>
              <a:buNone/>
            </a:pPr>
            <a:r>
              <a:rPr lang="en-US" altLang="ja-JP" sz="1300" b="1">
                <a:solidFill>
                  <a:srgbClr val="FFFFFF"/>
                </a:solidFill>
                <a:latin typeface="Arial Narrow" panose="020B0606020202030204" pitchFamily="34" charset="0"/>
              </a:rPr>
              <a:t>Network </a:t>
            </a:r>
          </a:p>
          <a:p>
            <a:pPr algn="ctr" eaLnBrk="1" hangingPunct="1">
              <a:lnSpc>
                <a:spcPts val="1100"/>
              </a:lnSpc>
              <a:spcBef>
                <a:spcPct val="0"/>
              </a:spcBef>
              <a:buFontTx/>
              <a:buNone/>
            </a:pPr>
            <a:r>
              <a:rPr lang="en-US" altLang="ja-JP" sz="1200" b="1">
                <a:solidFill>
                  <a:srgbClr val="FFFFFF"/>
                </a:solidFill>
                <a:latin typeface="Arial Narrow" panose="020B0606020202030204" pitchFamily="34" charset="0"/>
              </a:rPr>
              <a:t>(LTS-SMES</a:t>
            </a:r>
            <a:r>
              <a:rPr lang="en-US" altLang="ja-JP" sz="1200" b="1">
                <a:solidFill>
                  <a:srgbClr val="FFFFFF"/>
                </a:solidFill>
                <a:latin typeface="Arial Narrow" panose="020B0606020202030204" pitchFamily="34" charset="0"/>
                <a:ea typeface="HGS創英角ｺﾞｼｯｸUB" panose="020B0900000000000000" pitchFamily="50" charset="-128"/>
              </a:rPr>
              <a:t>)</a:t>
            </a:r>
            <a:endParaRPr lang="en-US" altLang="ja-JP" sz="12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5619" name="正方形/長方形 18"/>
          <p:cNvSpPr>
            <a:spLocks noChangeArrowheads="1"/>
          </p:cNvSpPr>
          <p:nvPr/>
        </p:nvSpPr>
        <p:spPr bwMode="auto">
          <a:xfrm>
            <a:off x="2000250" y="5143500"/>
            <a:ext cx="1143000" cy="7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0" name="正方形/長方形 31"/>
          <p:cNvSpPr>
            <a:spLocks noChangeArrowheads="1"/>
          </p:cNvSpPr>
          <p:nvPr/>
        </p:nvSpPr>
        <p:spPr bwMode="auto">
          <a:xfrm>
            <a:off x="1773238" y="5229225"/>
            <a:ext cx="1285875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ja-JP" sz="18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Flywheel</a:t>
            </a:r>
            <a:endParaRPr lang="ja-JP" altLang="en-US" sz="1800" b="1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21" name="正方形/長方形 36"/>
          <p:cNvSpPr>
            <a:spLocks noChangeArrowheads="1"/>
          </p:cNvSpPr>
          <p:nvPr/>
        </p:nvSpPr>
        <p:spPr bwMode="auto">
          <a:xfrm>
            <a:off x="3143250" y="5157788"/>
            <a:ext cx="1643063" cy="490537"/>
          </a:xfrm>
          <a:prstGeom prst="rect">
            <a:avLst/>
          </a:prstGeom>
          <a:solidFill>
            <a:srgbClr val="66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HTS Flywheel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Energy Storage</a:t>
            </a:r>
            <a:endParaRPr lang="ja-JP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2" name="正方形/長方形 38"/>
          <p:cNvSpPr>
            <a:spLocks noChangeArrowheads="1"/>
          </p:cNvSpPr>
          <p:nvPr/>
        </p:nvSpPr>
        <p:spPr bwMode="auto">
          <a:xfrm>
            <a:off x="4786313" y="5157788"/>
            <a:ext cx="1643062" cy="485775"/>
          </a:xfrm>
          <a:prstGeom prst="rect">
            <a:avLst/>
          </a:prstGeom>
          <a:solidFill>
            <a:srgbClr val="0099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SC Magnetic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Bearing for FW</a:t>
            </a:r>
          </a:p>
        </p:txBody>
      </p:sp>
      <p:sp>
        <p:nvSpPr>
          <p:cNvPr id="25623" name="正方形/長方形 38"/>
          <p:cNvSpPr>
            <a:spLocks noChangeArrowheads="1"/>
          </p:cNvSpPr>
          <p:nvPr/>
        </p:nvSpPr>
        <p:spPr bwMode="auto">
          <a:xfrm>
            <a:off x="6429375" y="5157788"/>
            <a:ext cx="1000125" cy="485775"/>
          </a:xfrm>
          <a:prstGeom prst="rect">
            <a:avLst/>
          </a:prstGeom>
          <a:solidFill>
            <a:srgbClr val="3333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FFFFFF"/>
                </a:solidFill>
                <a:latin typeface="Arial Narrow" panose="020B0606020202030204" pitchFamily="34" charset="0"/>
              </a:rPr>
              <a:t> SC Power </a:t>
            </a:r>
          </a:p>
          <a:p>
            <a:pPr algn="ctr"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FFFFFF"/>
                </a:solidFill>
                <a:latin typeface="Arial Narrow" panose="020B0606020202030204" pitchFamily="34" charset="0"/>
              </a:rPr>
              <a:t>Network </a:t>
            </a:r>
          </a:p>
          <a:p>
            <a:pPr algn="ctr"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FFFFFF"/>
                </a:solidFill>
                <a:latin typeface="Arial Narrow" panose="020B0606020202030204" pitchFamily="34" charset="0"/>
              </a:rPr>
              <a:t>System (FW</a:t>
            </a:r>
            <a:r>
              <a:rPr lang="en-US" altLang="ja-JP" sz="1400" b="1">
                <a:solidFill>
                  <a:srgbClr val="FFFFFF"/>
                </a:solidFill>
                <a:latin typeface="Arial Narrow" panose="020B0606020202030204" pitchFamily="34" charset="0"/>
                <a:ea typeface="HGS創英角ｺﾞｼｯｸUB" panose="020B0900000000000000" pitchFamily="50" charset="-128"/>
              </a:rPr>
              <a:t>)</a:t>
            </a:r>
            <a:endParaRPr lang="en-US" altLang="ja-JP" sz="1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5624" name="正方形/長方形 39"/>
          <p:cNvSpPr>
            <a:spLocks noChangeArrowheads="1"/>
          </p:cNvSpPr>
          <p:nvPr/>
        </p:nvSpPr>
        <p:spPr bwMode="auto">
          <a:xfrm>
            <a:off x="3071813" y="5929313"/>
            <a:ext cx="6072187" cy="571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5" name="正方形/長方形 40"/>
          <p:cNvSpPr>
            <a:spLocks noChangeArrowheads="1"/>
          </p:cNvSpPr>
          <p:nvPr/>
        </p:nvSpPr>
        <p:spPr bwMode="auto">
          <a:xfrm>
            <a:off x="3059113" y="5732463"/>
            <a:ext cx="1655762" cy="571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 Power Device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Cable, FCL, etc.</a:t>
            </a:r>
            <a:endParaRPr lang="ja-JP" altLang="en-US" sz="1800" b="1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26" name="正方形/長方形 38"/>
          <p:cNvSpPr>
            <a:spLocks noChangeArrowheads="1"/>
          </p:cNvSpPr>
          <p:nvPr/>
        </p:nvSpPr>
        <p:spPr bwMode="auto">
          <a:xfrm>
            <a:off x="4786313" y="5786438"/>
            <a:ext cx="1643062" cy="522287"/>
          </a:xfrm>
          <a:prstGeom prst="rect">
            <a:avLst/>
          </a:prstGeom>
          <a:solidFill>
            <a:srgbClr val="0099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AC Power</a:t>
            </a:r>
          </a:p>
          <a:p>
            <a:pPr algn="ctr"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SC Equipment </a:t>
            </a:r>
          </a:p>
          <a:p>
            <a:pPr algn="ctr"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(Super-ACE )</a:t>
            </a:r>
          </a:p>
        </p:txBody>
      </p:sp>
      <p:sp>
        <p:nvSpPr>
          <p:cNvPr id="25627" name="正方形/長方形 38"/>
          <p:cNvSpPr>
            <a:spLocks noChangeArrowheads="1"/>
          </p:cNvSpPr>
          <p:nvPr/>
        </p:nvSpPr>
        <p:spPr bwMode="auto">
          <a:xfrm>
            <a:off x="6804025" y="5732463"/>
            <a:ext cx="2089150" cy="576262"/>
          </a:xfrm>
          <a:prstGeom prst="rect">
            <a:avLst/>
          </a:prstGeom>
          <a:solidFill>
            <a:srgbClr val="006600"/>
          </a:solidFill>
          <a:ln w="57150" algn="ctr">
            <a:solidFill>
              <a:srgbClr val="FF9933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Bi-Cable( AC</a:t>
            </a:r>
            <a:r>
              <a:rPr lang="en-US" altLang="ja-JP" sz="1800" b="1" i="1">
                <a:solidFill>
                  <a:srgbClr val="FFFFFF"/>
                </a:solidFill>
                <a:latin typeface="Times New Roman" panose="02020603050405020304" pitchFamily="18" charset="0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)</a:t>
            </a:r>
            <a:endParaRPr lang="en-US" altLang="ja-JP" sz="1800" b="1" i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6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Field Test</a:t>
            </a:r>
            <a:r>
              <a:rPr lang="en-US" altLang="ja-JP" sz="1600" b="1" i="1">
                <a:solidFill>
                  <a:srgbClr val="FFFFFF"/>
                </a:solidFill>
                <a:latin typeface="Times New Roman" panose="02020603050405020304" pitchFamily="18" charset="0"/>
                <a:ea typeface="HGS創英角ｺﾞｼｯｸUB" panose="020B0900000000000000" pitchFamily="50" charset="-128"/>
              </a:rPr>
              <a:t> )</a:t>
            </a:r>
            <a:endParaRPr lang="en-US" altLang="ja-JP" sz="1600" b="1" i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00113" y="4508500"/>
            <a:ext cx="914400" cy="360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b="1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25629" name="正方形/長方形 37"/>
          <p:cNvSpPr>
            <a:spLocks noChangeArrowheads="1"/>
          </p:cNvSpPr>
          <p:nvPr/>
        </p:nvSpPr>
        <p:spPr bwMode="auto">
          <a:xfrm>
            <a:off x="971550" y="4510088"/>
            <a:ext cx="792163" cy="28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SMES</a:t>
            </a:r>
            <a:endParaRPr lang="ja-JP" altLang="en-US" sz="1800" b="1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30" name="正方形/長方形 23"/>
          <p:cNvSpPr>
            <a:spLocks noChangeArrowheads="1"/>
          </p:cNvSpPr>
          <p:nvPr/>
        </p:nvSpPr>
        <p:spPr bwMode="auto">
          <a:xfrm>
            <a:off x="4140200" y="1643063"/>
            <a:ext cx="3217863" cy="633412"/>
          </a:xfrm>
          <a:prstGeom prst="rect">
            <a:avLst/>
          </a:prstGeom>
          <a:solidFill>
            <a:srgbClr val="DE8EC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Fundamental Technologies for </a:t>
            </a:r>
          </a:p>
          <a:p>
            <a:pPr algn="ctr"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Superconductivity Applications</a:t>
            </a:r>
            <a:r>
              <a:rPr lang="ja-JP" altLang="en-US" sz="1400" b="1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Phase I, II</a:t>
            </a:r>
          </a:p>
          <a:p>
            <a:pPr algn="ctr"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Arial Narrow" panose="020B0606020202030204" pitchFamily="34" charset="0"/>
              </a:rPr>
              <a:t>YBCO C.C. etc</a:t>
            </a:r>
            <a:endParaRPr lang="ja-JP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1" name="Rectangle 1"/>
          <p:cNvSpPr>
            <a:spLocks noChangeArrowheads="1"/>
          </p:cNvSpPr>
          <p:nvPr/>
        </p:nvSpPr>
        <p:spPr bwMode="auto">
          <a:xfrm>
            <a:off x="7885113" y="2187575"/>
            <a:ext cx="1079500" cy="1169988"/>
          </a:xfrm>
          <a:prstGeom prst="rect">
            <a:avLst/>
          </a:prstGeom>
          <a:solidFill>
            <a:srgbClr val="FC793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Reduction  of Rare Earth Usage for Motors</a:t>
            </a:r>
          </a:p>
        </p:txBody>
      </p:sp>
      <p:pic>
        <p:nvPicPr>
          <p:cNvPr id="25632" name="Picture 38" descr="ダブルカスプ型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997200"/>
            <a:ext cx="9350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3" name="Picture 128" descr="イメージ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636838"/>
            <a:ext cx="865187" cy="3603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34" name="正方形/長方形 32"/>
          <p:cNvSpPr>
            <a:spLocks noChangeArrowheads="1"/>
          </p:cNvSpPr>
          <p:nvPr/>
        </p:nvSpPr>
        <p:spPr bwMode="auto">
          <a:xfrm>
            <a:off x="5508625" y="2349500"/>
            <a:ext cx="719138" cy="647700"/>
          </a:xfrm>
          <a:prstGeom prst="rect">
            <a:avLst/>
          </a:prstGeom>
          <a:solidFill>
            <a:srgbClr val="F9D3F7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300" b="1">
                <a:solidFill>
                  <a:srgbClr val="000000"/>
                </a:solidFill>
                <a:latin typeface="Arial Narrow" panose="020B0606020202030204" pitchFamily="34" charset="0"/>
              </a:rPr>
              <a:t>High </a:t>
            </a:r>
            <a:r>
              <a:rPr lang="en-US" altLang="ja-JP" sz="1300" b="1" i="1">
                <a:solidFill>
                  <a:srgbClr val="000000"/>
                </a:solidFill>
                <a:latin typeface="Arial Narrow" panose="020B0606020202030204" pitchFamily="34" charset="0"/>
              </a:rPr>
              <a:t>J</a:t>
            </a:r>
            <a:r>
              <a:rPr lang="en-US" altLang="ja-JP" sz="1300" b="1" baseline="-25000">
                <a:solidFill>
                  <a:srgbClr val="000000"/>
                </a:solidFill>
                <a:latin typeface="Arial Narrow" panose="020B0606020202030204" pitchFamily="34" charset="0"/>
              </a:rPr>
              <a:t>c</a:t>
            </a:r>
            <a:r>
              <a:rPr lang="en-US" altLang="ja-JP" sz="1300" b="1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300" b="1">
                <a:solidFill>
                  <a:srgbClr val="000000"/>
                </a:solidFill>
                <a:latin typeface="Arial Narrow" panose="020B0606020202030204" pitchFamily="34" charset="0"/>
              </a:rPr>
              <a:t>BSCCO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300" b="1">
                <a:solidFill>
                  <a:srgbClr val="000000"/>
                </a:solidFill>
                <a:latin typeface="Arial Narrow" panose="020B0606020202030204" pitchFamily="34" charset="0"/>
              </a:rPr>
              <a:t>Wire</a:t>
            </a:r>
            <a:endParaRPr lang="ja-JP" altLang="en-US" sz="13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651500" y="3068638"/>
            <a:ext cx="936625" cy="288925"/>
          </a:xfrm>
          <a:prstGeom prst="rect">
            <a:avLst/>
          </a:prstGeom>
          <a:solidFill>
            <a:srgbClr val="EDC1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600" b="1" dirty="0">
                <a:solidFill>
                  <a:prstClr val="black"/>
                </a:solidFill>
                <a:latin typeface="Arial Narrow" pitchFamily="34" charset="0"/>
              </a:rPr>
              <a:t>MAGLEV</a:t>
            </a:r>
            <a:endParaRPr lang="ja-JP" altLang="en-US" sz="1600" b="1" dirty="0">
              <a:solidFill>
                <a:prstClr val="black"/>
              </a:solidFill>
              <a:latin typeface="Arial Narrow" pitchFamily="34" charset="0"/>
            </a:endParaRPr>
          </a:p>
        </p:txBody>
      </p:sp>
      <p:pic>
        <p:nvPicPr>
          <p:cNvPr id="25636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149725"/>
            <a:ext cx="633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7" name="Picture 125" descr="ケーブル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5" b="35905"/>
          <a:stretch>
            <a:fillRect/>
          </a:stretch>
        </p:blipFill>
        <p:spPr bwMode="auto">
          <a:xfrm>
            <a:off x="6300788" y="6237288"/>
            <a:ext cx="9874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8" name="Picture 20" descr="Cable_with TM no bac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97649">
            <a:off x="6323013" y="2339975"/>
            <a:ext cx="6492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639" name="Object 19"/>
          <p:cNvGraphicFramePr>
            <a:graphicFrameLocks noChangeAspect="1"/>
          </p:cNvGraphicFramePr>
          <p:nvPr/>
        </p:nvGraphicFramePr>
        <p:xfrm>
          <a:off x="7524750" y="4868863"/>
          <a:ext cx="6461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9" name="Photo Editor Photo" r:id="rId10" imgW="6304762" imgH="4458322" progId="">
                  <p:embed/>
                </p:oleObj>
              </mc:Choice>
              <mc:Fallback>
                <p:oleObj name="Photo Editor Photo" r:id="rId10" imgW="6304762" imgH="4458322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4868863"/>
                        <a:ext cx="6461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40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876925"/>
            <a:ext cx="5715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1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5157788"/>
            <a:ext cx="690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2" name="Picture 20" descr="Cable_with TM no bac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97649">
            <a:off x="7489825" y="6397625"/>
            <a:ext cx="10874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3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1557338"/>
            <a:ext cx="9366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44" name="Group 4"/>
          <p:cNvGrpSpPr>
            <a:grpSpLocks noChangeAspect="1"/>
          </p:cNvGrpSpPr>
          <p:nvPr/>
        </p:nvGrpSpPr>
        <p:grpSpPr bwMode="auto">
          <a:xfrm>
            <a:off x="4500563" y="2420938"/>
            <a:ext cx="649287" cy="360362"/>
            <a:chOff x="1362" y="2924"/>
            <a:chExt cx="1393" cy="1116"/>
          </a:xfrm>
        </p:grpSpPr>
        <p:sp>
          <p:nvSpPr>
            <p:cNvPr id="25690" name="Freeform 5"/>
            <p:cNvSpPr>
              <a:spLocks/>
            </p:cNvSpPr>
            <p:nvPr/>
          </p:nvSpPr>
          <p:spPr bwMode="auto">
            <a:xfrm>
              <a:off x="1362" y="3184"/>
              <a:ext cx="1384" cy="856"/>
            </a:xfrm>
            <a:custGeom>
              <a:avLst/>
              <a:gdLst>
                <a:gd name="T0" fmla="*/ 0 w 1384"/>
                <a:gd name="T1" fmla="*/ 654 h 856"/>
                <a:gd name="T2" fmla="*/ 0 w 1384"/>
                <a:gd name="T3" fmla="*/ 586 h 856"/>
                <a:gd name="T4" fmla="*/ 962 w 1384"/>
                <a:gd name="T5" fmla="*/ 0 h 856"/>
                <a:gd name="T6" fmla="*/ 1384 w 1384"/>
                <a:gd name="T7" fmla="*/ 214 h 856"/>
                <a:gd name="T8" fmla="*/ 1384 w 1384"/>
                <a:gd name="T9" fmla="*/ 292 h 856"/>
                <a:gd name="T10" fmla="*/ 430 w 1384"/>
                <a:gd name="T11" fmla="*/ 856 h 856"/>
                <a:gd name="T12" fmla="*/ 0 w 1384"/>
                <a:gd name="T13" fmla="*/ 654 h 8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84"/>
                <a:gd name="T22" fmla="*/ 0 h 856"/>
                <a:gd name="T23" fmla="*/ 1384 w 1384"/>
                <a:gd name="T24" fmla="*/ 856 h 8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84" h="856">
                  <a:moveTo>
                    <a:pt x="0" y="654"/>
                  </a:moveTo>
                  <a:lnTo>
                    <a:pt x="0" y="586"/>
                  </a:lnTo>
                  <a:lnTo>
                    <a:pt x="962" y="0"/>
                  </a:lnTo>
                  <a:lnTo>
                    <a:pt x="1384" y="214"/>
                  </a:lnTo>
                  <a:lnTo>
                    <a:pt x="1384" y="292"/>
                  </a:lnTo>
                  <a:lnTo>
                    <a:pt x="430" y="856"/>
                  </a:lnTo>
                  <a:lnTo>
                    <a:pt x="0" y="654"/>
                  </a:lnTo>
                  <a:close/>
                </a:path>
              </a:pathLst>
            </a:cu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91" name="Freeform 6"/>
            <p:cNvSpPr>
              <a:spLocks/>
            </p:cNvSpPr>
            <p:nvPr/>
          </p:nvSpPr>
          <p:spPr bwMode="auto">
            <a:xfrm>
              <a:off x="1363" y="3764"/>
              <a:ext cx="430" cy="276"/>
            </a:xfrm>
            <a:custGeom>
              <a:avLst/>
              <a:gdLst>
                <a:gd name="T0" fmla="*/ 1 w 430"/>
                <a:gd name="T1" fmla="*/ 72 h 276"/>
                <a:gd name="T2" fmla="*/ 0 w 430"/>
                <a:gd name="T3" fmla="*/ 0 h 276"/>
                <a:gd name="T4" fmla="*/ 429 w 430"/>
                <a:gd name="T5" fmla="*/ 203 h 276"/>
                <a:gd name="T6" fmla="*/ 430 w 430"/>
                <a:gd name="T7" fmla="*/ 276 h 276"/>
                <a:gd name="T8" fmla="*/ 1 w 430"/>
                <a:gd name="T9" fmla="*/ 72 h 2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0"/>
                <a:gd name="T16" fmla="*/ 0 h 276"/>
                <a:gd name="T17" fmla="*/ 430 w 430"/>
                <a:gd name="T18" fmla="*/ 276 h 2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0" h="276">
                  <a:moveTo>
                    <a:pt x="1" y="72"/>
                  </a:moveTo>
                  <a:lnTo>
                    <a:pt x="0" y="0"/>
                  </a:lnTo>
                  <a:lnTo>
                    <a:pt x="429" y="203"/>
                  </a:lnTo>
                  <a:lnTo>
                    <a:pt x="430" y="276"/>
                  </a:lnTo>
                  <a:lnTo>
                    <a:pt x="1" y="72"/>
                  </a:ln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92" name="Line 7"/>
            <p:cNvSpPr>
              <a:spLocks noChangeShapeType="1"/>
            </p:cNvSpPr>
            <p:nvPr/>
          </p:nvSpPr>
          <p:spPr bwMode="auto">
            <a:xfrm flipV="1">
              <a:off x="1364" y="3623"/>
              <a:ext cx="240" cy="1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25693" name="Group 8"/>
            <p:cNvGrpSpPr>
              <a:grpSpLocks/>
            </p:cNvGrpSpPr>
            <p:nvPr/>
          </p:nvGrpSpPr>
          <p:grpSpPr bwMode="auto">
            <a:xfrm>
              <a:off x="1575" y="3125"/>
              <a:ext cx="1170" cy="713"/>
              <a:chOff x="1575" y="3125"/>
              <a:chExt cx="1170" cy="713"/>
            </a:xfrm>
          </p:grpSpPr>
          <p:sp>
            <p:nvSpPr>
              <p:cNvPr id="25716" name="Freeform 9"/>
              <p:cNvSpPr>
                <a:spLocks/>
              </p:cNvSpPr>
              <p:nvPr/>
            </p:nvSpPr>
            <p:spPr bwMode="auto">
              <a:xfrm>
                <a:off x="1576" y="3125"/>
                <a:ext cx="1168" cy="713"/>
              </a:xfrm>
              <a:custGeom>
                <a:avLst/>
                <a:gdLst>
                  <a:gd name="T0" fmla="*/ 0 w 1168"/>
                  <a:gd name="T1" fmla="*/ 515 h 713"/>
                  <a:gd name="T2" fmla="*/ 0 w 1168"/>
                  <a:gd name="T3" fmla="*/ 435 h 713"/>
                  <a:gd name="T4" fmla="*/ 757 w 1168"/>
                  <a:gd name="T5" fmla="*/ 0 h 713"/>
                  <a:gd name="T6" fmla="*/ 1168 w 1168"/>
                  <a:gd name="T7" fmla="*/ 195 h 713"/>
                  <a:gd name="T8" fmla="*/ 1168 w 1168"/>
                  <a:gd name="T9" fmla="*/ 273 h 713"/>
                  <a:gd name="T10" fmla="*/ 426 w 1168"/>
                  <a:gd name="T11" fmla="*/ 713 h 713"/>
                  <a:gd name="T12" fmla="*/ 0 w 1168"/>
                  <a:gd name="T13" fmla="*/ 515 h 7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68"/>
                  <a:gd name="T22" fmla="*/ 0 h 713"/>
                  <a:gd name="T23" fmla="*/ 1168 w 1168"/>
                  <a:gd name="T24" fmla="*/ 713 h 7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68" h="713">
                    <a:moveTo>
                      <a:pt x="0" y="515"/>
                    </a:moveTo>
                    <a:lnTo>
                      <a:pt x="0" y="435"/>
                    </a:lnTo>
                    <a:lnTo>
                      <a:pt x="757" y="0"/>
                    </a:lnTo>
                    <a:lnTo>
                      <a:pt x="1168" y="195"/>
                    </a:lnTo>
                    <a:lnTo>
                      <a:pt x="1168" y="273"/>
                    </a:lnTo>
                    <a:lnTo>
                      <a:pt x="426" y="713"/>
                    </a:lnTo>
                    <a:lnTo>
                      <a:pt x="0" y="515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17" name="Freeform 10"/>
              <p:cNvSpPr>
                <a:spLocks/>
              </p:cNvSpPr>
              <p:nvPr/>
            </p:nvSpPr>
            <p:spPr bwMode="auto">
              <a:xfrm>
                <a:off x="1576" y="3560"/>
                <a:ext cx="430" cy="276"/>
              </a:xfrm>
              <a:custGeom>
                <a:avLst/>
                <a:gdLst>
                  <a:gd name="T0" fmla="*/ 0 w 430"/>
                  <a:gd name="T1" fmla="*/ 78 h 276"/>
                  <a:gd name="T2" fmla="*/ 0 w 430"/>
                  <a:gd name="T3" fmla="*/ 0 h 276"/>
                  <a:gd name="T4" fmla="*/ 429 w 430"/>
                  <a:gd name="T5" fmla="*/ 203 h 276"/>
                  <a:gd name="T6" fmla="*/ 430 w 430"/>
                  <a:gd name="T7" fmla="*/ 276 h 276"/>
                  <a:gd name="T8" fmla="*/ 0 w 430"/>
                  <a:gd name="T9" fmla="*/ 78 h 2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0"/>
                  <a:gd name="T16" fmla="*/ 0 h 276"/>
                  <a:gd name="T17" fmla="*/ 430 w 430"/>
                  <a:gd name="T18" fmla="*/ 276 h 2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0" h="276">
                    <a:moveTo>
                      <a:pt x="0" y="78"/>
                    </a:moveTo>
                    <a:lnTo>
                      <a:pt x="0" y="0"/>
                    </a:lnTo>
                    <a:lnTo>
                      <a:pt x="429" y="203"/>
                    </a:lnTo>
                    <a:lnTo>
                      <a:pt x="430" y="276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18" name="Freeform 11"/>
              <p:cNvSpPr>
                <a:spLocks/>
              </p:cNvSpPr>
              <p:nvPr/>
            </p:nvSpPr>
            <p:spPr bwMode="auto">
              <a:xfrm>
                <a:off x="1575" y="3134"/>
                <a:ext cx="751" cy="428"/>
              </a:xfrm>
              <a:custGeom>
                <a:avLst/>
                <a:gdLst>
                  <a:gd name="T0" fmla="*/ 0 w 751"/>
                  <a:gd name="T1" fmla="*/ 428 h 428"/>
                  <a:gd name="T2" fmla="*/ 751 w 751"/>
                  <a:gd name="T3" fmla="*/ 0 h 428"/>
                  <a:gd name="T4" fmla="*/ 0 60000 65536"/>
                  <a:gd name="T5" fmla="*/ 0 60000 65536"/>
                  <a:gd name="T6" fmla="*/ 0 w 751"/>
                  <a:gd name="T7" fmla="*/ 0 h 428"/>
                  <a:gd name="T8" fmla="*/ 751 w 751"/>
                  <a:gd name="T9" fmla="*/ 428 h 42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51" h="428">
                    <a:moveTo>
                      <a:pt x="0" y="428"/>
                    </a:moveTo>
                    <a:lnTo>
                      <a:pt x="75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19" name="Line 12"/>
              <p:cNvSpPr>
                <a:spLocks noChangeShapeType="1"/>
              </p:cNvSpPr>
              <p:nvPr/>
            </p:nvSpPr>
            <p:spPr bwMode="auto">
              <a:xfrm flipV="1">
                <a:off x="2004" y="3314"/>
                <a:ext cx="741" cy="4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25694" name="Group 13"/>
            <p:cNvGrpSpPr>
              <a:grpSpLocks/>
            </p:cNvGrpSpPr>
            <p:nvPr/>
          </p:nvGrpSpPr>
          <p:grpSpPr bwMode="auto">
            <a:xfrm>
              <a:off x="1815" y="2946"/>
              <a:ext cx="940" cy="666"/>
              <a:chOff x="1815" y="2946"/>
              <a:chExt cx="940" cy="666"/>
            </a:xfrm>
          </p:grpSpPr>
          <p:sp>
            <p:nvSpPr>
              <p:cNvPr id="25702" name="Freeform 14"/>
              <p:cNvSpPr>
                <a:spLocks/>
              </p:cNvSpPr>
              <p:nvPr/>
            </p:nvSpPr>
            <p:spPr bwMode="auto">
              <a:xfrm>
                <a:off x="2246" y="3110"/>
                <a:ext cx="499" cy="501"/>
              </a:xfrm>
              <a:custGeom>
                <a:avLst/>
                <a:gdLst>
                  <a:gd name="T0" fmla="*/ 3 w 499"/>
                  <a:gd name="T1" fmla="*/ 501 h 501"/>
                  <a:gd name="T2" fmla="*/ 0 w 499"/>
                  <a:gd name="T3" fmla="*/ 317 h 501"/>
                  <a:gd name="T4" fmla="*/ 499 w 499"/>
                  <a:gd name="T5" fmla="*/ 0 h 501"/>
                  <a:gd name="T6" fmla="*/ 497 w 499"/>
                  <a:gd name="T7" fmla="*/ 207 h 501"/>
                  <a:gd name="T8" fmla="*/ 3 w 499"/>
                  <a:gd name="T9" fmla="*/ 501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9"/>
                  <a:gd name="T16" fmla="*/ 0 h 501"/>
                  <a:gd name="T17" fmla="*/ 499 w 499"/>
                  <a:gd name="T18" fmla="*/ 501 h 5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9" h="501">
                    <a:moveTo>
                      <a:pt x="3" y="501"/>
                    </a:moveTo>
                    <a:lnTo>
                      <a:pt x="0" y="317"/>
                    </a:lnTo>
                    <a:lnTo>
                      <a:pt x="499" y="0"/>
                    </a:lnTo>
                    <a:lnTo>
                      <a:pt x="497" y="207"/>
                    </a:lnTo>
                    <a:lnTo>
                      <a:pt x="3" y="501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03" name="Freeform 15"/>
              <p:cNvSpPr>
                <a:spLocks/>
              </p:cNvSpPr>
              <p:nvPr/>
            </p:nvSpPr>
            <p:spPr bwMode="auto">
              <a:xfrm>
                <a:off x="1815" y="2946"/>
                <a:ext cx="940" cy="666"/>
              </a:xfrm>
              <a:custGeom>
                <a:avLst/>
                <a:gdLst>
                  <a:gd name="T0" fmla="*/ 2 w 940"/>
                  <a:gd name="T1" fmla="*/ 476 h 666"/>
                  <a:gd name="T2" fmla="*/ 0 w 940"/>
                  <a:gd name="T3" fmla="*/ 272 h 666"/>
                  <a:gd name="T4" fmla="*/ 446 w 940"/>
                  <a:gd name="T5" fmla="*/ 0 h 666"/>
                  <a:gd name="T6" fmla="*/ 940 w 940"/>
                  <a:gd name="T7" fmla="*/ 172 h 666"/>
                  <a:gd name="T8" fmla="*/ 434 w 940"/>
                  <a:gd name="T9" fmla="*/ 476 h 666"/>
                  <a:gd name="T10" fmla="*/ 434 w 940"/>
                  <a:gd name="T11" fmla="*/ 666 h 666"/>
                  <a:gd name="T12" fmla="*/ 2 w 940"/>
                  <a:gd name="T13" fmla="*/ 476 h 6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40"/>
                  <a:gd name="T22" fmla="*/ 0 h 666"/>
                  <a:gd name="T23" fmla="*/ 940 w 940"/>
                  <a:gd name="T24" fmla="*/ 666 h 66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40" h="666">
                    <a:moveTo>
                      <a:pt x="2" y="476"/>
                    </a:moveTo>
                    <a:lnTo>
                      <a:pt x="0" y="272"/>
                    </a:lnTo>
                    <a:lnTo>
                      <a:pt x="446" y="0"/>
                    </a:lnTo>
                    <a:lnTo>
                      <a:pt x="940" y="172"/>
                    </a:lnTo>
                    <a:lnTo>
                      <a:pt x="434" y="476"/>
                    </a:lnTo>
                    <a:lnTo>
                      <a:pt x="434" y="666"/>
                    </a:lnTo>
                    <a:lnTo>
                      <a:pt x="2" y="476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04" name="Line 16"/>
              <p:cNvSpPr>
                <a:spLocks noChangeShapeType="1"/>
              </p:cNvSpPr>
              <p:nvPr/>
            </p:nvSpPr>
            <p:spPr bwMode="auto">
              <a:xfrm>
                <a:off x="1816" y="3322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05" name="Line 17"/>
              <p:cNvSpPr>
                <a:spLocks noChangeShapeType="1"/>
              </p:cNvSpPr>
              <p:nvPr/>
            </p:nvSpPr>
            <p:spPr bwMode="auto">
              <a:xfrm>
                <a:off x="2067" y="3068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06" name="Line 18"/>
              <p:cNvSpPr>
                <a:spLocks noChangeShapeType="1"/>
              </p:cNvSpPr>
              <p:nvPr/>
            </p:nvSpPr>
            <p:spPr bwMode="auto">
              <a:xfrm>
                <a:off x="1938" y="3145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07" name="Line 19"/>
              <p:cNvSpPr>
                <a:spLocks noChangeShapeType="1"/>
              </p:cNvSpPr>
              <p:nvPr/>
            </p:nvSpPr>
            <p:spPr bwMode="auto">
              <a:xfrm>
                <a:off x="2183" y="2997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08" name="Freeform 20"/>
              <p:cNvSpPr>
                <a:spLocks/>
              </p:cNvSpPr>
              <p:nvPr/>
            </p:nvSpPr>
            <p:spPr bwMode="auto">
              <a:xfrm>
                <a:off x="2137" y="3074"/>
                <a:ext cx="502" cy="481"/>
              </a:xfrm>
              <a:custGeom>
                <a:avLst/>
                <a:gdLst>
                  <a:gd name="T0" fmla="*/ 0 w 502"/>
                  <a:gd name="T1" fmla="*/ 481 h 481"/>
                  <a:gd name="T2" fmla="*/ 0 w 502"/>
                  <a:gd name="T3" fmla="*/ 300 h 481"/>
                  <a:gd name="T4" fmla="*/ 502 w 502"/>
                  <a:gd name="T5" fmla="*/ 0 h 481"/>
                  <a:gd name="T6" fmla="*/ 0 60000 65536"/>
                  <a:gd name="T7" fmla="*/ 0 60000 65536"/>
                  <a:gd name="T8" fmla="*/ 0 60000 65536"/>
                  <a:gd name="T9" fmla="*/ 0 w 502"/>
                  <a:gd name="T10" fmla="*/ 0 h 481"/>
                  <a:gd name="T11" fmla="*/ 502 w 502"/>
                  <a:gd name="T12" fmla="*/ 481 h 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2" h="481">
                    <a:moveTo>
                      <a:pt x="0" y="481"/>
                    </a:moveTo>
                    <a:lnTo>
                      <a:pt x="0" y="300"/>
                    </a:lnTo>
                    <a:lnTo>
                      <a:pt x="50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09" name="Freeform 21"/>
              <p:cNvSpPr>
                <a:spLocks/>
              </p:cNvSpPr>
              <p:nvPr/>
            </p:nvSpPr>
            <p:spPr bwMode="auto">
              <a:xfrm>
                <a:off x="2029" y="3019"/>
                <a:ext cx="502" cy="491"/>
              </a:xfrm>
              <a:custGeom>
                <a:avLst/>
                <a:gdLst>
                  <a:gd name="T0" fmla="*/ 0 w 502"/>
                  <a:gd name="T1" fmla="*/ 491 h 491"/>
                  <a:gd name="T2" fmla="*/ 0 w 502"/>
                  <a:gd name="T3" fmla="*/ 300 h 491"/>
                  <a:gd name="T4" fmla="*/ 502 w 502"/>
                  <a:gd name="T5" fmla="*/ 0 h 491"/>
                  <a:gd name="T6" fmla="*/ 0 60000 65536"/>
                  <a:gd name="T7" fmla="*/ 0 60000 65536"/>
                  <a:gd name="T8" fmla="*/ 0 60000 65536"/>
                  <a:gd name="T9" fmla="*/ 0 w 502"/>
                  <a:gd name="T10" fmla="*/ 0 h 491"/>
                  <a:gd name="T11" fmla="*/ 502 w 502"/>
                  <a:gd name="T12" fmla="*/ 491 h 4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2" h="491">
                    <a:moveTo>
                      <a:pt x="0" y="491"/>
                    </a:moveTo>
                    <a:lnTo>
                      <a:pt x="0" y="300"/>
                    </a:lnTo>
                    <a:lnTo>
                      <a:pt x="50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10" name="Freeform 22"/>
              <p:cNvSpPr>
                <a:spLocks/>
              </p:cNvSpPr>
              <p:nvPr/>
            </p:nvSpPr>
            <p:spPr bwMode="auto">
              <a:xfrm>
                <a:off x="1917" y="3012"/>
                <a:ext cx="417" cy="454"/>
              </a:xfrm>
              <a:custGeom>
                <a:avLst/>
                <a:gdLst>
                  <a:gd name="T0" fmla="*/ 0 w 417"/>
                  <a:gd name="T1" fmla="*/ 454 h 454"/>
                  <a:gd name="T2" fmla="*/ 0 w 417"/>
                  <a:gd name="T3" fmla="*/ 256 h 454"/>
                  <a:gd name="T4" fmla="*/ 417 w 417"/>
                  <a:gd name="T5" fmla="*/ 0 h 454"/>
                  <a:gd name="T6" fmla="*/ 0 60000 65536"/>
                  <a:gd name="T7" fmla="*/ 0 60000 65536"/>
                  <a:gd name="T8" fmla="*/ 0 60000 65536"/>
                  <a:gd name="T9" fmla="*/ 0 w 417"/>
                  <a:gd name="T10" fmla="*/ 0 h 454"/>
                  <a:gd name="T11" fmla="*/ 417 w 417"/>
                  <a:gd name="T12" fmla="*/ 454 h 4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17" h="454">
                    <a:moveTo>
                      <a:pt x="0" y="454"/>
                    </a:moveTo>
                    <a:lnTo>
                      <a:pt x="0" y="256"/>
                    </a:lnTo>
                    <a:lnTo>
                      <a:pt x="41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11" name="Freeform 23"/>
              <p:cNvSpPr>
                <a:spLocks/>
              </p:cNvSpPr>
              <p:nvPr/>
            </p:nvSpPr>
            <p:spPr bwMode="auto">
              <a:xfrm>
                <a:off x="2374" y="3350"/>
                <a:ext cx="1" cy="187"/>
              </a:xfrm>
              <a:custGeom>
                <a:avLst/>
                <a:gdLst>
                  <a:gd name="T0" fmla="*/ 0 w 1"/>
                  <a:gd name="T1" fmla="*/ 0 h 187"/>
                  <a:gd name="T2" fmla="*/ 1 w 1"/>
                  <a:gd name="T3" fmla="*/ 187 h 187"/>
                  <a:gd name="T4" fmla="*/ 0 60000 65536"/>
                  <a:gd name="T5" fmla="*/ 0 60000 65536"/>
                  <a:gd name="T6" fmla="*/ 0 w 1"/>
                  <a:gd name="T7" fmla="*/ 0 h 187"/>
                  <a:gd name="T8" fmla="*/ 1 w 1"/>
                  <a:gd name="T9" fmla="*/ 187 h 18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87">
                    <a:moveTo>
                      <a:pt x="0" y="0"/>
                    </a:moveTo>
                    <a:lnTo>
                      <a:pt x="1" y="1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12" name="Freeform 24"/>
              <p:cNvSpPr>
                <a:spLocks/>
              </p:cNvSpPr>
              <p:nvPr/>
            </p:nvSpPr>
            <p:spPr bwMode="auto">
              <a:xfrm>
                <a:off x="2504" y="3270"/>
                <a:ext cx="1" cy="189"/>
              </a:xfrm>
              <a:custGeom>
                <a:avLst/>
                <a:gdLst>
                  <a:gd name="T0" fmla="*/ 0 w 1"/>
                  <a:gd name="T1" fmla="*/ 0 h 189"/>
                  <a:gd name="T2" fmla="*/ 1 w 1"/>
                  <a:gd name="T3" fmla="*/ 189 h 189"/>
                  <a:gd name="T4" fmla="*/ 0 60000 65536"/>
                  <a:gd name="T5" fmla="*/ 0 60000 65536"/>
                  <a:gd name="T6" fmla="*/ 0 w 1"/>
                  <a:gd name="T7" fmla="*/ 0 h 189"/>
                  <a:gd name="T8" fmla="*/ 1 w 1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89">
                    <a:moveTo>
                      <a:pt x="0" y="0"/>
                    </a:moveTo>
                    <a:lnTo>
                      <a:pt x="1" y="189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13" name="Freeform 25"/>
              <p:cNvSpPr>
                <a:spLocks/>
              </p:cNvSpPr>
              <p:nvPr/>
            </p:nvSpPr>
            <p:spPr bwMode="auto">
              <a:xfrm>
                <a:off x="2617" y="3199"/>
                <a:ext cx="2" cy="198"/>
              </a:xfrm>
              <a:custGeom>
                <a:avLst/>
                <a:gdLst>
                  <a:gd name="T0" fmla="*/ 2 w 2"/>
                  <a:gd name="T1" fmla="*/ 0 h 198"/>
                  <a:gd name="T2" fmla="*/ 0 w 2"/>
                  <a:gd name="T3" fmla="*/ 198 h 198"/>
                  <a:gd name="T4" fmla="*/ 0 60000 65536"/>
                  <a:gd name="T5" fmla="*/ 0 60000 65536"/>
                  <a:gd name="T6" fmla="*/ 0 w 2"/>
                  <a:gd name="T7" fmla="*/ 0 h 198"/>
                  <a:gd name="T8" fmla="*/ 2 w 2"/>
                  <a:gd name="T9" fmla="*/ 198 h 19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" h="198">
                    <a:moveTo>
                      <a:pt x="2" y="0"/>
                    </a:moveTo>
                    <a:lnTo>
                      <a:pt x="0" y="19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14" name="Line 26"/>
              <p:cNvSpPr>
                <a:spLocks noChangeShapeType="1"/>
              </p:cNvSpPr>
              <p:nvPr/>
            </p:nvSpPr>
            <p:spPr bwMode="auto">
              <a:xfrm flipV="1">
                <a:off x="2251" y="3232"/>
                <a:ext cx="481" cy="2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15" name="Line 27"/>
              <p:cNvSpPr>
                <a:spLocks noChangeShapeType="1"/>
              </p:cNvSpPr>
              <p:nvPr/>
            </p:nvSpPr>
            <p:spPr bwMode="auto">
              <a:xfrm>
                <a:off x="1815" y="3220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25695" name="Group 28"/>
            <p:cNvGrpSpPr>
              <a:grpSpLocks/>
            </p:cNvGrpSpPr>
            <p:nvPr/>
          </p:nvGrpSpPr>
          <p:grpSpPr bwMode="auto">
            <a:xfrm>
              <a:off x="2007" y="2924"/>
              <a:ext cx="745" cy="380"/>
              <a:chOff x="2001" y="2927"/>
              <a:chExt cx="745" cy="380"/>
            </a:xfrm>
          </p:grpSpPr>
          <p:sp>
            <p:nvSpPr>
              <p:cNvPr id="25698" name="Freeform 29"/>
              <p:cNvSpPr>
                <a:spLocks/>
              </p:cNvSpPr>
              <p:nvPr/>
            </p:nvSpPr>
            <p:spPr bwMode="auto">
              <a:xfrm>
                <a:off x="2001" y="2927"/>
                <a:ext cx="745" cy="380"/>
              </a:xfrm>
              <a:custGeom>
                <a:avLst/>
                <a:gdLst>
                  <a:gd name="T0" fmla="*/ 2 w 745"/>
                  <a:gd name="T1" fmla="*/ 176 h 380"/>
                  <a:gd name="T2" fmla="*/ 0 w 745"/>
                  <a:gd name="T3" fmla="*/ 114 h 380"/>
                  <a:gd name="T4" fmla="*/ 190 w 745"/>
                  <a:gd name="T5" fmla="*/ 0 h 380"/>
                  <a:gd name="T6" fmla="*/ 743 w 745"/>
                  <a:gd name="T7" fmla="*/ 123 h 380"/>
                  <a:gd name="T8" fmla="*/ 745 w 745"/>
                  <a:gd name="T9" fmla="*/ 193 h 380"/>
                  <a:gd name="T10" fmla="*/ 436 w 745"/>
                  <a:gd name="T11" fmla="*/ 380 h 380"/>
                  <a:gd name="T12" fmla="*/ 2 w 745"/>
                  <a:gd name="T13" fmla="*/ 176 h 3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5"/>
                  <a:gd name="T22" fmla="*/ 0 h 380"/>
                  <a:gd name="T23" fmla="*/ 745 w 745"/>
                  <a:gd name="T24" fmla="*/ 380 h 3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5" h="380">
                    <a:moveTo>
                      <a:pt x="2" y="176"/>
                    </a:moveTo>
                    <a:lnTo>
                      <a:pt x="0" y="114"/>
                    </a:lnTo>
                    <a:lnTo>
                      <a:pt x="190" y="0"/>
                    </a:lnTo>
                    <a:lnTo>
                      <a:pt x="743" y="123"/>
                    </a:lnTo>
                    <a:lnTo>
                      <a:pt x="745" y="193"/>
                    </a:lnTo>
                    <a:lnTo>
                      <a:pt x="436" y="380"/>
                    </a:lnTo>
                    <a:lnTo>
                      <a:pt x="2" y="17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99" name="Line 30"/>
              <p:cNvSpPr>
                <a:spLocks noChangeShapeType="1"/>
              </p:cNvSpPr>
              <p:nvPr/>
            </p:nvSpPr>
            <p:spPr bwMode="auto">
              <a:xfrm>
                <a:off x="2003" y="3043"/>
                <a:ext cx="437" cy="20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00" name="Line 31"/>
              <p:cNvSpPr>
                <a:spLocks noChangeShapeType="1"/>
              </p:cNvSpPr>
              <p:nvPr/>
            </p:nvSpPr>
            <p:spPr bwMode="auto">
              <a:xfrm>
                <a:off x="2438" y="3245"/>
                <a:ext cx="0" cy="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701" name="Line 32"/>
              <p:cNvSpPr>
                <a:spLocks noChangeShapeType="1"/>
              </p:cNvSpPr>
              <p:nvPr/>
            </p:nvSpPr>
            <p:spPr bwMode="auto">
              <a:xfrm flipV="1">
                <a:off x="2438" y="3049"/>
                <a:ext cx="303" cy="1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25696" name="Freeform 33"/>
            <p:cNvSpPr>
              <a:spLocks/>
            </p:cNvSpPr>
            <p:nvPr/>
          </p:nvSpPr>
          <p:spPr bwMode="auto">
            <a:xfrm>
              <a:off x="1790" y="3398"/>
              <a:ext cx="950" cy="566"/>
            </a:xfrm>
            <a:custGeom>
              <a:avLst/>
              <a:gdLst>
                <a:gd name="T0" fmla="*/ 0 w 950"/>
                <a:gd name="T1" fmla="*/ 566 h 566"/>
                <a:gd name="T2" fmla="*/ 950 w 950"/>
                <a:gd name="T3" fmla="*/ 0 h 566"/>
                <a:gd name="T4" fmla="*/ 0 60000 65536"/>
                <a:gd name="T5" fmla="*/ 0 60000 65536"/>
                <a:gd name="T6" fmla="*/ 0 w 950"/>
                <a:gd name="T7" fmla="*/ 0 h 566"/>
                <a:gd name="T8" fmla="*/ 950 w 950"/>
                <a:gd name="T9" fmla="*/ 566 h 56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50" h="566">
                  <a:moveTo>
                    <a:pt x="0" y="566"/>
                  </a:moveTo>
                  <a:lnTo>
                    <a:pt x="95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97" name="Freeform 34"/>
            <p:cNvSpPr>
              <a:spLocks/>
            </p:cNvSpPr>
            <p:nvPr/>
          </p:nvSpPr>
          <p:spPr bwMode="auto">
            <a:xfrm>
              <a:off x="1798" y="3471"/>
              <a:ext cx="951" cy="567"/>
            </a:xfrm>
            <a:custGeom>
              <a:avLst/>
              <a:gdLst>
                <a:gd name="T0" fmla="*/ 0 w 950"/>
                <a:gd name="T1" fmla="*/ 584 h 566"/>
                <a:gd name="T2" fmla="*/ 968 w 950"/>
                <a:gd name="T3" fmla="*/ 0 h 566"/>
                <a:gd name="T4" fmla="*/ 0 60000 65536"/>
                <a:gd name="T5" fmla="*/ 0 60000 65536"/>
                <a:gd name="T6" fmla="*/ 0 w 950"/>
                <a:gd name="T7" fmla="*/ 0 h 566"/>
                <a:gd name="T8" fmla="*/ 950 w 950"/>
                <a:gd name="T9" fmla="*/ 566 h 56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50" h="566">
                  <a:moveTo>
                    <a:pt x="0" y="566"/>
                  </a:moveTo>
                  <a:lnTo>
                    <a:pt x="95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25645" name="Picture 8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429000"/>
            <a:ext cx="100806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6" name="Picture 200" descr="msotw9_temp0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/>
          <a:stretch>
            <a:fillRect/>
          </a:stretch>
        </p:blipFill>
        <p:spPr bwMode="auto">
          <a:xfrm>
            <a:off x="8134350" y="4508500"/>
            <a:ext cx="8382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7" name="Picture 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2420938"/>
            <a:ext cx="4826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8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6092825"/>
            <a:ext cx="5762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9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636838"/>
            <a:ext cx="7667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50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49500"/>
            <a:ext cx="7905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51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589588"/>
            <a:ext cx="633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52" name="Picture 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852738"/>
            <a:ext cx="143668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53" name="Picture 13" descr="図-分子構造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492375"/>
            <a:ext cx="576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54" name="Picture 3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213100"/>
            <a:ext cx="6477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55" name="正方形/長方形 35"/>
          <p:cNvSpPr>
            <a:spLocks noChangeArrowheads="1"/>
          </p:cNvSpPr>
          <p:nvPr/>
        </p:nvSpPr>
        <p:spPr bwMode="auto">
          <a:xfrm>
            <a:off x="6732588" y="3500438"/>
            <a:ext cx="2232025" cy="1008062"/>
          </a:xfrm>
          <a:prstGeom prst="rect">
            <a:avLst/>
          </a:prstGeom>
          <a:solidFill>
            <a:srgbClr val="085C30"/>
          </a:solidFill>
          <a:ln w="571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M-PACC</a:t>
            </a:r>
          </a:p>
          <a:p>
            <a:pPr algn="ctr"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n-US" altLang="ja-JP" sz="18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SMES, Cable( AC</a:t>
            </a:r>
            <a:r>
              <a:rPr lang="en-US" altLang="ja-JP" sz="1800" b="1" i="1">
                <a:solidFill>
                  <a:srgbClr val="FFFFFF"/>
                </a:solidFill>
                <a:latin typeface="Times New Roman" panose="02020603050405020304" pitchFamily="18" charset="0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)</a:t>
            </a:r>
            <a:r>
              <a:rPr lang="en-US" altLang="ja-JP" sz="18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n-US" altLang="ja-JP" sz="18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Transformer, &amp; C.C.</a:t>
            </a:r>
            <a:endParaRPr lang="ja-JP" altLang="en-US" sz="1800" b="1" i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円/楕円 96"/>
          <p:cNvSpPr/>
          <p:nvPr/>
        </p:nvSpPr>
        <p:spPr>
          <a:xfrm>
            <a:off x="2339975" y="3357563"/>
            <a:ext cx="71438" cy="71437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b="1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98" name="円/楕円 97"/>
          <p:cNvSpPr/>
          <p:nvPr/>
        </p:nvSpPr>
        <p:spPr>
          <a:xfrm>
            <a:off x="3059113" y="3357563"/>
            <a:ext cx="73025" cy="71437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b="1">
              <a:solidFill>
                <a:prstClr val="white"/>
              </a:solidFill>
              <a:latin typeface="Arial Narrow" pitchFamily="34" charset="0"/>
            </a:endParaRPr>
          </a:p>
        </p:txBody>
      </p:sp>
      <p:grpSp>
        <p:nvGrpSpPr>
          <p:cNvPr id="25658" name="Group 4"/>
          <p:cNvGrpSpPr>
            <a:grpSpLocks noChangeAspect="1"/>
          </p:cNvGrpSpPr>
          <p:nvPr/>
        </p:nvGrpSpPr>
        <p:grpSpPr bwMode="auto">
          <a:xfrm>
            <a:off x="7524750" y="5300663"/>
            <a:ext cx="649288" cy="360362"/>
            <a:chOff x="1362" y="2924"/>
            <a:chExt cx="1393" cy="1116"/>
          </a:xfrm>
        </p:grpSpPr>
        <p:sp>
          <p:nvSpPr>
            <p:cNvPr id="25660" name="Freeform 5"/>
            <p:cNvSpPr>
              <a:spLocks/>
            </p:cNvSpPr>
            <p:nvPr/>
          </p:nvSpPr>
          <p:spPr bwMode="auto">
            <a:xfrm>
              <a:off x="1362" y="3184"/>
              <a:ext cx="1384" cy="856"/>
            </a:xfrm>
            <a:custGeom>
              <a:avLst/>
              <a:gdLst>
                <a:gd name="T0" fmla="*/ 0 w 1384"/>
                <a:gd name="T1" fmla="*/ 654 h 856"/>
                <a:gd name="T2" fmla="*/ 0 w 1384"/>
                <a:gd name="T3" fmla="*/ 586 h 856"/>
                <a:gd name="T4" fmla="*/ 962 w 1384"/>
                <a:gd name="T5" fmla="*/ 0 h 856"/>
                <a:gd name="T6" fmla="*/ 1384 w 1384"/>
                <a:gd name="T7" fmla="*/ 214 h 856"/>
                <a:gd name="T8" fmla="*/ 1384 w 1384"/>
                <a:gd name="T9" fmla="*/ 292 h 856"/>
                <a:gd name="T10" fmla="*/ 430 w 1384"/>
                <a:gd name="T11" fmla="*/ 856 h 856"/>
                <a:gd name="T12" fmla="*/ 0 w 1384"/>
                <a:gd name="T13" fmla="*/ 654 h 8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84"/>
                <a:gd name="T22" fmla="*/ 0 h 856"/>
                <a:gd name="T23" fmla="*/ 1384 w 1384"/>
                <a:gd name="T24" fmla="*/ 856 h 8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84" h="856">
                  <a:moveTo>
                    <a:pt x="0" y="654"/>
                  </a:moveTo>
                  <a:lnTo>
                    <a:pt x="0" y="586"/>
                  </a:lnTo>
                  <a:lnTo>
                    <a:pt x="962" y="0"/>
                  </a:lnTo>
                  <a:lnTo>
                    <a:pt x="1384" y="214"/>
                  </a:lnTo>
                  <a:lnTo>
                    <a:pt x="1384" y="292"/>
                  </a:lnTo>
                  <a:lnTo>
                    <a:pt x="430" y="856"/>
                  </a:lnTo>
                  <a:lnTo>
                    <a:pt x="0" y="654"/>
                  </a:lnTo>
                  <a:close/>
                </a:path>
              </a:pathLst>
            </a:cu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61" name="Freeform 6"/>
            <p:cNvSpPr>
              <a:spLocks/>
            </p:cNvSpPr>
            <p:nvPr/>
          </p:nvSpPr>
          <p:spPr bwMode="auto">
            <a:xfrm>
              <a:off x="1363" y="3764"/>
              <a:ext cx="430" cy="276"/>
            </a:xfrm>
            <a:custGeom>
              <a:avLst/>
              <a:gdLst>
                <a:gd name="T0" fmla="*/ 1 w 430"/>
                <a:gd name="T1" fmla="*/ 72 h 276"/>
                <a:gd name="T2" fmla="*/ 0 w 430"/>
                <a:gd name="T3" fmla="*/ 0 h 276"/>
                <a:gd name="T4" fmla="*/ 429 w 430"/>
                <a:gd name="T5" fmla="*/ 203 h 276"/>
                <a:gd name="T6" fmla="*/ 430 w 430"/>
                <a:gd name="T7" fmla="*/ 276 h 276"/>
                <a:gd name="T8" fmla="*/ 1 w 430"/>
                <a:gd name="T9" fmla="*/ 72 h 2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0"/>
                <a:gd name="T16" fmla="*/ 0 h 276"/>
                <a:gd name="T17" fmla="*/ 430 w 430"/>
                <a:gd name="T18" fmla="*/ 276 h 2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0" h="276">
                  <a:moveTo>
                    <a:pt x="1" y="72"/>
                  </a:moveTo>
                  <a:lnTo>
                    <a:pt x="0" y="0"/>
                  </a:lnTo>
                  <a:lnTo>
                    <a:pt x="429" y="203"/>
                  </a:lnTo>
                  <a:lnTo>
                    <a:pt x="430" y="276"/>
                  </a:lnTo>
                  <a:lnTo>
                    <a:pt x="1" y="72"/>
                  </a:ln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62" name="Line 7"/>
            <p:cNvSpPr>
              <a:spLocks noChangeShapeType="1"/>
            </p:cNvSpPr>
            <p:nvPr/>
          </p:nvSpPr>
          <p:spPr bwMode="auto">
            <a:xfrm flipV="1">
              <a:off x="1364" y="3623"/>
              <a:ext cx="240" cy="1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25663" name="Group 8"/>
            <p:cNvGrpSpPr>
              <a:grpSpLocks/>
            </p:cNvGrpSpPr>
            <p:nvPr/>
          </p:nvGrpSpPr>
          <p:grpSpPr bwMode="auto">
            <a:xfrm>
              <a:off x="1575" y="3125"/>
              <a:ext cx="1170" cy="713"/>
              <a:chOff x="1575" y="3125"/>
              <a:chExt cx="1170" cy="713"/>
            </a:xfrm>
          </p:grpSpPr>
          <p:sp>
            <p:nvSpPr>
              <p:cNvPr id="25686" name="Freeform 9"/>
              <p:cNvSpPr>
                <a:spLocks/>
              </p:cNvSpPr>
              <p:nvPr/>
            </p:nvSpPr>
            <p:spPr bwMode="auto">
              <a:xfrm>
                <a:off x="1576" y="3125"/>
                <a:ext cx="1168" cy="713"/>
              </a:xfrm>
              <a:custGeom>
                <a:avLst/>
                <a:gdLst>
                  <a:gd name="T0" fmla="*/ 0 w 1168"/>
                  <a:gd name="T1" fmla="*/ 515 h 713"/>
                  <a:gd name="T2" fmla="*/ 0 w 1168"/>
                  <a:gd name="T3" fmla="*/ 435 h 713"/>
                  <a:gd name="T4" fmla="*/ 757 w 1168"/>
                  <a:gd name="T5" fmla="*/ 0 h 713"/>
                  <a:gd name="T6" fmla="*/ 1168 w 1168"/>
                  <a:gd name="T7" fmla="*/ 195 h 713"/>
                  <a:gd name="T8" fmla="*/ 1168 w 1168"/>
                  <a:gd name="T9" fmla="*/ 273 h 713"/>
                  <a:gd name="T10" fmla="*/ 426 w 1168"/>
                  <a:gd name="T11" fmla="*/ 713 h 713"/>
                  <a:gd name="T12" fmla="*/ 0 w 1168"/>
                  <a:gd name="T13" fmla="*/ 515 h 7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68"/>
                  <a:gd name="T22" fmla="*/ 0 h 713"/>
                  <a:gd name="T23" fmla="*/ 1168 w 1168"/>
                  <a:gd name="T24" fmla="*/ 713 h 7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68" h="713">
                    <a:moveTo>
                      <a:pt x="0" y="515"/>
                    </a:moveTo>
                    <a:lnTo>
                      <a:pt x="0" y="435"/>
                    </a:lnTo>
                    <a:lnTo>
                      <a:pt x="757" y="0"/>
                    </a:lnTo>
                    <a:lnTo>
                      <a:pt x="1168" y="195"/>
                    </a:lnTo>
                    <a:lnTo>
                      <a:pt x="1168" y="273"/>
                    </a:lnTo>
                    <a:lnTo>
                      <a:pt x="426" y="713"/>
                    </a:lnTo>
                    <a:lnTo>
                      <a:pt x="0" y="515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87" name="Freeform 10"/>
              <p:cNvSpPr>
                <a:spLocks/>
              </p:cNvSpPr>
              <p:nvPr/>
            </p:nvSpPr>
            <p:spPr bwMode="auto">
              <a:xfrm>
                <a:off x="1576" y="3560"/>
                <a:ext cx="430" cy="276"/>
              </a:xfrm>
              <a:custGeom>
                <a:avLst/>
                <a:gdLst>
                  <a:gd name="T0" fmla="*/ 0 w 430"/>
                  <a:gd name="T1" fmla="*/ 78 h 276"/>
                  <a:gd name="T2" fmla="*/ 0 w 430"/>
                  <a:gd name="T3" fmla="*/ 0 h 276"/>
                  <a:gd name="T4" fmla="*/ 429 w 430"/>
                  <a:gd name="T5" fmla="*/ 203 h 276"/>
                  <a:gd name="T6" fmla="*/ 430 w 430"/>
                  <a:gd name="T7" fmla="*/ 276 h 276"/>
                  <a:gd name="T8" fmla="*/ 0 w 430"/>
                  <a:gd name="T9" fmla="*/ 78 h 2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0"/>
                  <a:gd name="T16" fmla="*/ 0 h 276"/>
                  <a:gd name="T17" fmla="*/ 430 w 430"/>
                  <a:gd name="T18" fmla="*/ 276 h 2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0" h="276">
                    <a:moveTo>
                      <a:pt x="0" y="78"/>
                    </a:moveTo>
                    <a:lnTo>
                      <a:pt x="0" y="0"/>
                    </a:lnTo>
                    <a:lnTo>
                      <a:pt x="429" y="203"/>
                    </a:lnTo>
                    <a:lnTo>
                      <a:pt x="430" y="276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88" name="Freeform 11"/>
              <p:cNvSpPr>
                <a:spLocks/>
              </p:cNvSpPr>
              <p:nvPr/>
            </p:nvSpPr>
            <p:spPr bwMode="auto">
              <a:xfrm>
                <a:off x="1575" y="3134"/>
                <a:ext cx="751" cy="428"/>
              </a:xfrm>
              <a:custGeom>
                <a:avLst/>
                <a:gdLst>
                  <a:gd name="T0" fmla="*/ 0 w 751"/>
                  <a:gd name="T1" fmla="*/ 428 h 428"/>
                  <a:gd name="T2" fmla="*/ 751 w 751"/>
                  <a:gd name="T3" fmla="*/ 0 h 428"/>
                  <a:gd name="T4" fmla="*/ 0 60000 65536"/>
                  <a:gd name="T5" fmla="*/ 0 60000 65536"/>
                  <a:gd name="T6" fmla="*/ 0 w 751"/>
                  <a:gd name="T7" fmla="*/ 0 h 428"/>
                  <a:gd name="T8" fmla="*/ 751 w 751"/>
                  <a:gd name="T9" fmla="*/ 428 h 42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51" h="428">
                    <a:moveTo>
                      <a:pt x="0" y="428"/>
                    </a:moveTo>
                    <a:lnTo>
                      <a:pt x="75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89" name="Line 12"/>
              <p:cNvSpPr>
                <a:spLocks noChangeShapeType="1"/>
              </p:cNvSpPr>
              <p:nvPr/>
            </p:nvSpPr>
            <p:spPr bwMode="auto">
              <a:xfrm flipV="1">
                <a:off x="2004" y="3314"/>
                <a:ext cx="741" cy="4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25664" name="Group 13"/>
            <p:cNvGrpSpPr>
              <a:grpSpLocks/>
            </p:cNvGrpSpPr>
            <p:nvPr/>
          </p:nvGrpSpPr>
          <p:grpSpPr bwMode="auto">
            <a:xfrm>
              <a:off x="1815" y="2946"/>
              <a:ext cx="940" cy="666"/>
              <a:chOff x="1815" y="2946"/>
              <a:chExt cx="940" cy="666"/>
            </a:xfrm>
          </p:grpSpPr>
          <p:sp>
            <p:nvSpPr>
              <p:cNvPr id="25672" name="Freeform 14"/>
              <p:cNvSpPr>
                <a:spLocks/>
              </p:cNvSpPr>
              <p:nvPr/>
            </p:nvSpPr>
            <p:spPr bwMode="auto">
              <a:xfrm>
                <a:off x="2246" y="3110"/>
                <a:ext cx="499" cy="501"/>
              </a:xfrm>
              <a:custGeom>
                <a:avLst/>
                <a:gdLst>
                  <a:gd name="T0" fmla="*/ 3 w 499"/>
                  <a:gd name="T1" fmla="*/ 501 h 501"/>
                  <a:gd name="T2" fmla="*/ 0 w 499"/>
                  <a:gd name="T3" fmla="*/ 317 h 501"/>
                  <a:gd name="T4" fmla="*/ 499 w 499"/>
                  <a:gd name="T5" fmla="*/ 0 h 501"/>
                  <a:gd name="T6" fmla="*/ 497 w 499"/>
                  <a:gd name="T7" fmla="*/ 207 h 501"/>
                  <a:gd name="T8" fmla="*/ 3 w 499"/>
                  <a:gd name="T9" fmla="*/ 501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9"/>
                  <a:gd name="T16" fmla="*/ 0 h 501"/>
                  <a:gd name="T17" fmla="*/ 499 w 499"/>
                  <a:gd name="T18" fmla="*/ 501 h 5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9" h="501">
                    <a:moveTo>
                      <a:pt x="3" y="501"/>
                    </a:moveTo>
                    <a:lnTo>
                      <a:pt x="0" y="317"/>
                    </a:lnTo>
                    <a:lnTo>
                      <a:pt x="499" y="0"/>
                    </a:lnTo>
                    <a:lnTo>
                      <a:pt x="497" y="207"/>
                    </a:lnTo>
                    <a:lnTo>
                      <a:pt x="3" y="501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73" name="Freeform 15"/>
              <p:cNvSpPr>
                <a:spLocks/>
              </p:cNvSpPr>
              <p:nvPr/>
            </p:nvSpPr>
            <p:spPr bwMode="auto">
              <a:xfrm>
                <a:off x="1815" y="2946"/>
                <a:ext cx="940" cy="666"/>
              </a:xfrm>
              <a:custGeom>
                <a:avLst/>
                <a:gdLst>
                  <a:gd name="T0" fmla="*/ 2 w 940"/>
                  <a:gd name="T1" fmla="*/ 476 h 666"/>
                  <a:gd name="T2" fmla="*/ 0 w 940"/>
                  <a:gd name="T3" fmla="*/ 272 h 666"/>
                  <a:gd name="T4" fmla="*/ 446 w 940"/>
                  <a:gd name="T5" fmla="*/ 0 h 666"/>
                  <a:gd name="T6" fmla="*/ 940 w 940"/>
                  <a:gd name="T7" fmla="*/ 172 h 666"/>
                  <a:gd name="T8" fmla="*/ 434 w 940"/>
                  <a:gd name="T9" fmla="*/ 476 h 666"/>
                  <a:gd name="T10" fmla="*/ 434 w 940"/>
                  <a:gd name="T11" fmla="*/ 666 h 666"/>
                  <a:gd name="T12" fmla="*/ 2 w 940"/>
                  <a:gd name="T13" fmla="*/ 476 h 6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40"/>
                  <a:gd name="T22" fmla="*/ 0 h 666"/>
                  <a:gd name="T23" fmla="*/ 940 w 940"/>
                  <a:gd name="T24" fmla="*/ 666 h 66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40" h="666">
                    <a:moveTo>
                      <a:pt x="2" y="476"/>
                    </a:moveTo>
                    <a:lnTo>
                      <a:pt x="0" y="272"/>
                    </a:lnTo>
                    <a:lnTo>
                      <a:pt x="446" y="0"/>
                    </a:lnTo>
                    <a:lnTo>
                      <a:pt x="940" y="172"/>
                    </a:lnTo>
                    <a:lnTo>
                      <a:pt x="434" y="476"/>
                    </a:lnTo>
                    <a:lnTo>
                      <a:pt x="434" y="666"/>
                    </a:lnTo>
                    <a:lnTo>
                      <a:pt x="2" y="476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74" name="Line 16"/>
              <p:cNvSpPr>
                <a:spLocks noChangeShapeType="1"/>
              </p:cNvSpPr>
              <p:nvPr/>
            </p:nvSpPr>
            <p:spPr bwMode="auto">
              <a:xfrm>
                <a:off x="1816" y="3322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75" name="Line 17"/>
              <p:cNvSpPr>
                <a:spLocks noChangeShapeType="1"/>
              </p:cNvSpPr>
              <p:nvPr/>
            </p:nvSpPr>
            <p:spPr bwMode="auto">
              <a:xfrm>
                <a:off x="2067" y="3068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76" name="Line 18"/>
              <p:cNvSpPr>
                <a:spLocks noChangeShapeType="1"/>
              </p:cNvSpPr>
              <p:nvPr/>
            </p:nvSpPr>
            <p:spPr bwMode="auto">
              <a:xfrm>
                <a:off x="1938" y="3145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77" name="Line 19"/>
              <p:cNvSpPr>
                <a:spLocks noChangeShapeType="1"/>
              </p:cNvSpPr>
              <p:nvPr/>
            </p:nvSpPr>
            <p:spPr bwMode="auto">
              <a:xfrm>
                <a:off x="2183" y="2997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78" name="Freeform 20"/>
              <p:cNvSpPr>
                <a:spLocks/>
              </p:cNvSpPr>
              <p:nvPr/>
            </p:nvSpPr>
            <p:spPr bwMode="auto">
              <a:xfrm>
                <a:off x="2137" y="3074"/>
                <a:ext cx="502" cy="481"/>
              </a:xfrm>
              <a:custGeom>
                <a:avLst/>
                <a:gdLst>
                  <a:gd name="T0" fmla="*/ 0 w 502"/>
                  <a:gd name="T1" fmla="*/ 481 h 481"/>
                  <a:gd name="T2" fmla="*/ 0 w 502"/>
                  <a:gd name="T3" fmla="*/ 300 h 481"/>
                  <a:gd name="T4" fmla="*/ 502 w 502"/>
                  <a:gd name="T5" fmla="*/ 0 h 481"/>
                  <a:gd name="T6" fmla="*/ 0 60000 65536"/>
                  <a:gd name="T7" fmla="*/ 0 60000 65536"/>
                  <a:gd name="T8" fmla="*/ 0 60000 65536"/>
                  <a:gd name="T9" fmla="*/ 0 w 502"/>
                  <a:gd name="T10" fmla="*/ 0 h 481"/>
                  <a:gd name="T11" fmla="*/ 502 w 502"/>
                  <a:gd name="T12" fmla="*/ 481 h 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2" h="481">
                    <a:moveTo>
                      <a:pt x="0" y="481"/>
                    </a:moveTo>
                    <a:lnTo>
                      <a:pt x="0" y="300"/>
                    </a:lnTo>
                    <a:lnTo>
                      <a:pt x="50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79" name="Freeform 21"/>
              <p:cNvSpPr>
                <a:spLocks/>
              </p:cNvSpPr>
              <p:nvPr/>
            </p:nvSpPr>
            <p:spPr bwMode="auto">
              <a:xfrm>
                <a:off x="2029" y="3019"/>
                <a:ext cx="502" cy="491"/>
              </a:xfrm>
              <a:custGeom>
                <a:avLst/>
                <a:gdLst>
                  <a:gd name="T0" fmla="*/ 0 w 502"/>
                  <a:gd name="T1" fmla="*/ 491 h 491"/>
                  <a:gd name="T2" fmla="*/ 0 w 502"/>
                  <a:gd name="T3" fmla="*/ 300 h 491"/>
                  <a:gd name="T4" fmla="*/ 502 w 502"/>
                  <a:gd name="T5" fmla="*/ 0 h 491"/>
                  <a:gd name="T6" fmla="*/ 0 60000 65536"/>
                  <a:gd name="T7" fmla="*/ 0 60000 65536"/>
                  <a:gd name="T8" fmla="*/ 0 60000 65536"/>
                  <a:gd name="T9" fmla="*/ 0 w 502"/>
                  <a:gd name="T10" fmla="*/ 0 h 491"/>
                  <a:gd name="T11" fmla="*/ 502 w 502"/>
                  <a:gd name="T12" fmla="*/ 491 h 4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2" h="491">
                    <a:moveTo>
                      <a:pt x="0" y="491"/>
                    </a:moveTo>
                    <a:lnTo>
                      <a:pt x="0" y="300"/>
                    </a:lnTo>
                    <a:lnTo>
                      <a:pt x="50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80" name="Freeform 22"/>
              <p:cNvSpPr>
                <a:spLocks/>
              </p:cNvSpPr>
              <p:nvPr/>
            </p:nvSpPr>
            <p:spPr bwMode="auto">
              <a:xfrm>
                <a:off x="1917" y="3012"/>
                <a:ext cx="417" cy="454"/>
              </a:xfrm>
              <a:custGeom>
                <a:avLst/>
                <a:gdLst>
                  <a:gd name="T0" fmla="*/ 0 w 417"/>
                  <a:gd name="T1" fmla="*/ 454 h 454"/>
                  <a:gd name="T2" fmla="*/ 0 w 417"/>
                  <a:gd name="T3" fmla="*/ 256 h 454"/>
                  <a:gd name="T4" fmla="*/ 417 w 417"/>
                  <a:gd name="T5" fmla="*/ 0 h 454"/>
                  <a:gd name="T6" fmla="*/ 0 60000 65536"/>
                  <a:gd name="T7" fmla="*/ 0 60000 65536"/>
                  <a:gd name="T8" fmla="*/ 0 60000 65536"/>
                  <a:gd name="T9" fmla="*/ 0 w 417"/>
                  <a:gd name="T10" fmla="*/ 0 h 454"/>
                  <a:gd name="T11" fmla="*/ 417 w 417"/>
                  <a:gd name="T12" fmla="*/ 454 h 4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17" h="454">
                    <a:moveTo>
                      <a:pt x="0" y="454"/>
                    </a:moveTo>
                    <a:lnTo>
                      <a:pt x="0" y="256"/>
                    </a:lnTo>
                    <a:lnTo>
                      <a:pt x="41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81" name="Freeform 23"/>
              <p:cNvSpPr>
                <a:spLocks/>
              </p:cNvSpPr>
              <p:nvPr/>
            </p:nvSpPr>
            <p:spPr bwMode="auto">
              <a:xfrm>
                <a:off x="2374" y="3350"/>
                <a:ext cx="1" cy="187"/>
              </a:xfrm>
              <a:custGeom>
                <a:avLst/>
                <a:gdLst>
                  <a:gd name="T0" fmla="*/ 0 w 1"/>
                  <a:gd name="T1" fmla="*/ 0 h 187"/>
                  <a:gd name="T2" fmla="*/ 1 w 1"/>
                  <a:gd name="T3" fmla="*/ 187 h 187"/>
                  <a:gd name="T4" fmla="*/ 0 60000 65536"/>
                  <a:gd name="T5" fmla="*/ 0 60000 65536"/>
                  <a:gd name="T6" fmla="*/ 0 w 1"/>
                  <a:gd name="T7" fmla="*/ 0 h 187"/>
                  <a:gd name="T8" fmla="*/ 1 w 1"/>
                  <a:gd name="T9" fmla="*/ 187 h 18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87">
                    <a:moveTo>
                      <a:pt x="0" y="0"/>
                    </a:moveTo>
                    <a:lnTo>
                      <a:pt x="1" y="1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82" name="Freeform 24"/>
              <p:cNvSpPr>
                <a:spLocks/>
              </p:cNvSpPr>
              <p:nvPr/>
            </p:nvSpPr>
            <p:spPr bwMode="auto">
              <a:xfrm>
                <a:off x="2504" y="3270"/>
                <a:ext cx="1" cy="189"/>
              </a:xfrm>
              <a:custGeom>
                <a:avLst/>
                <a:gdLst>
                  <a:gd name="T0" fmla="*/ 0 w 1"/>
                  <a:gd name="T1" fmla="*/ 0 h 189"/>
                  <a:gd name="T2" fmla="*/ 1 w 1"/>
                  <a:gd name="T3" fmla="*/ 189 h 189"/>
                  <a:gd name="T4" fmla="*/ 0 60000 65536"/>
                  <a:gd name="T5" fmla="*/ 0 60000 65536"/>
                  <a:gd name="T6" fmla="*/ 0 w 1"/>
                  <a:gd name="T7" fmla="*/ 0 h 189"/>
                  <a:gd name="T8" fmla="*/ 1 w 1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89">
                    <a:moveTo>
                      <a:pt x="0" y="0"/>
                    </a:moveTo>
                    <a:lnTo>
                      <a:pt x="1" y="189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83" name="Freeform 25"/>
              <p:cNvSpPr>
                <a:spLocks/>
              </p:cNvSpPr>
              <p:nvPr/>
            </p:nvSpPr>
            <p:spPr bwMode="auto">
              <a:xfrm>
                <a:off x="2617" y="3199"/>
                <a:ext cx="2" cy="198"/>
              </a:xfrm>
              <a:custGeom>
                <a:avLst/>
                <a:gdLst>
                  <a:gd name="T0" fmla="*/ 2 w 2"/>
                  <a:gd name="T1" fmla="*/ 0 h 198"/>
                  <a:gd name="T2" fmla="*/ 0 w 2"/>
                  <a:gd name="T3" fmla="*/ 198 h 198"/>
                  <a:gd name="T4" fmla="*/ 0 60000 65536"/>
                  <a:gd name="T5" fmla="*/ 0 60000 65536"/>
                  <a:gd name="T6" fmla="*/ 0 w 2"/>
                  <a:gd name="T7" fmla="*/ 0 h 198"/>
                  <a:gd name="T8" fmla="*/ 2 w 2"/>
                  <a:gd name="T9" fmla="*/ 198 h 19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" h="198">
                    <a:moveTo>
                      <a:pt x="2" y="0"/>
                    </a:moveTo>
                    <a:lnTo>
                      <a:pt x="0" y="19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84" name="Line 26"/>
              <p:cNvSpPr>
                <a:spLocks noChangeShapeType="1"/>
              </p:cNvSpPr>
              <p:nvPr/>
            </p:nvSpPr>
            <p:spPr bwMode="auto">
              <a:xfrm flipV="1">
                <a:off x="2251" y="3232"/>
                <a:ext cx="481" cy="2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85" name="Line 27"/>
              <p:cNvSpPr>
                <a:spLocks noChangeShapeType="1"/>
              </p:cNvSpPr>
              <p:nvPr/>
            </p:nvSpPr>
            <p:spPr bwMode="auto">
              <a:xfrm>
                <a:off x="1815" y="3220"/>
                <a:ext cx="431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25665" name="Group 28"/>
            <p:cNvGrpSpPr>
              <a:grpSpLocks/>
            </p:cNvGrpSpPr>
            <p:nvPr/>
          </p:nvGrpSpPr>
          <p:grpSpPr bwMode="auto">
            <a:xfrm>
              <a:off x="2007" y="2924"/>
              <a:ext cx="745" cy="380"/>
              <a:chOff x="2001" y="2927"/>
              <a:chExt cx="745" cy="380"/>
            </a:xfrm>
          </p:grpSpPr>
          <p:sp>
            <p:nvSpPr>
              <p:cNvPr id="25668" name="Freeform 29"/>
              <p:cNvSpPr>
                <a:spLocks/>
              </p:cNvSpPr>
              <p:nvPr/>
            </p:nvSpPr>
            <p:spPr bwMode="auto">
              <a:xfrm>
                <a:off x="2001" y="2927"/>
                <a:ext cx="745" cy="380"/>
              </a:xfrm>
              <a:custGeom>
                <a:avLst/>
                <a:gdLst>
                  <a:gd name="T0" fmla="*/ 2 w 745"/>
                  <a:gd name="T1" fmla="*/ 176 h 380"/>
                  <a:gd name="T2" fmla="*/ 0 w 745"/>
                  <a:gd name="T3" fmla="*/ 114 h 380"/>
                  <a:gd name="T4" fmla="*/ 190 w 745"/>
                  <a:gd name="T5" fmla="*/ 0 h 380"/>
                  <a:gd name="T6" fmla="*/ 743 w 745"/>
                  <a:gd name="T7" fmla="*/ 123 h 380"/>
                  <a:gd name="T8" fmla="*/ 745 w 745"/>
                  <a:gd name="T9" fmla="*/ 193 h 380"/>
                  <a:gd name="T10" fmla="*/ 436 w 745"/>
                  <a:gd name="T11" fmla="*/ 380 h 380"/>
                  <a:gd name="T12" fmla="*/ 2 w 745"/>
                  <a:gd name="T13" fmla="*/ 176 h 3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5"/>
                  <a:gd name="T22" fmla="*/ 0 h 380"/>
                  <a:gd name="T23" fmla="*/ 745 w 745"/>
                  <a:gd name="T24" fmla="*/ 380 h 3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5" h="380">
                    <a:moveTo>
                      <a:pt x="2" y="176"/>
                    </a:moveTo>
                    <a:lnTo>
                      <a:pt x="0" y="114"/>
                    </a:lnTo>
                    <a:lnTo>
                      <a:pt x="190" y="0"/>
                    </a:lnTo>
                    <a:lnTo>
                      <a:pt x="743" y="123"/>
                    </a:lnTo>
                    <a:lnTo>
                      <a:pt x="745" y="193"/>
                    </a:lnTo>
                    <a:lnTo>
                      <a:pt x="436" y="380"/>
                    </a:lnTo>
                    <a:lnTo>
                      <a:pt x="2" y="17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69" name="Line 30"/>
              <p:cNvSpPr>
                <a:spLocks noChangeShapeType="1"/>
              </p:cNvSpPr>
              <p:nvPr/>
            </p:nvSpPr>
            <p:spPr bwMode="auto">
              <a:xfrm>
                <a:off x="2003" y="3043"/>
                <a:ext cx="437" cy="20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70" name="Line 31"/>
              <p:cNvSpPr>
                <a:spLocks noChangeShapeType="1"/>
              </p:cNvSpPr>
              <p:nvPr/>
            </p:nvSpPr>
            <p:spPr bwMode="auto">
              <a:xfrm>
                <a:off x="2438" y="3245"/>
                <a:ext cx="0" cy="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71" name="Line 32"/>
              <p:cNvSpPr>
                <a:spLocks noChangeShapeType="1"/>
              </p:cNvSpPr>
              <p:nvPr/>
            </p:nvSpPr>
            <p:spPr bwMode="auto">
              <a:xfrm flipV="1">
                <a:off x="2438" y="3049"/>
                <a:ext cx="303" cy="1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25666" name="Freeform 33"/>
            <p:cNvSpPr>
              <a:spLocks/>
            </p:cNvSpPr>
            <p:nvPr/>
          </p:nvSpPr>
          <p:spPr bwMode="auto">
            <a:xfrm>
              <a:off x="1790" y="3398"/>
              <a:ext cx="950" cy="566"/>
            </a:xfrm>
            <a:custGeom>
              <a:avLst/>
              <a:gdLst>
                <a:gd name="T0" fmla="*/ 0 w 950"/>
                <a:gd name="T1" fmla="*/ 566 h 566"/>
                <a:gd name="T2" fmla="*/ 950 w 950"/>
                <a:gd name="T3" fmla="*/ 0 h 566"/>
                <a:gd name="T4" fmla="*/ 0 60000 65536"/>
                <a:gd name="T5" fmla="*/ 0 60000 65536"/>
                <a:gd name="T6" fmla="*/ 0 w 950"/>
                <a:gd name="T7" fmla="*/ 0 h 566"/>
                <a:gd name="T8" fmla="*/ 950 w 950"/>
                <a:gd name="T9" fmla="*/ 566 h 56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50" h="566">
                  <a:moveTo>
                    <a:pt x="0" y="566"/>
                  </a:moveTo>
                  <a:lnTo>
                    <a:pt x="95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67" name="Freeform 34"/>
            <p:cNvSpPr>
              <a:spLocks/>
            </p:cNvSpPr>
            <p:nvPr/>
          </p:nvSpPr>
          <p:spPr bwMode="auto">
            <a:xfrm>
              <a:off x="1798" y="3471"/>
              <a:ext cx="951" cy="567"/>
            </a:xfrm>
            <a:custGeom>
              <a:avLst/>
              <a:gdLst>
                <a:gd name="T0" fmla="*/ 0 w 950"/>
                <a:gd name="T1" fmla="*/ 584 h 566"/>
                <a:gd name="T2" fmla="*/ 968 w 950"/>
                <a:gd name="T3" fmla="*/ 0 h 566"/>
                <a:gd name="T4" fmla="*/ 0 60000 65536"/>
                <a:gd name="T5" fmla="*/ 0 60000 65536"/>
                <a:gd name="T6" fmla="*/ 0 w 950"/>
                <a:gd name="T7" fmla="*/ 0 h 566"/>
                <a:gd name="T8" fmla="*/ 950 w 950"/>
                <a:gd name="T9" fmla="*/ 566 h 56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50" h="566">
                  <a:moveTo>
                    <a:pt x="0" y="566"/>
                  </a:moveTo>
                  <a:lnTo>
                    <a:pt x="95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25659" name="Picture 3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0"/>
            <a:ext cx="971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 txBox="1">
            <a:spLocks noGrp="1"/>
          </p:cNvSpPr>
          <p:nvPr/>
        </p:nvSpPr>
        <p:spPr bwMode="auto">
          <a:xfrm>
            <a:off x="755650" y="6561138"/>
            <a:ext cx="4318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79A709E-4585-47B6-9FFE-1C0CCD0C1581}" type="slidenum">
              <a:rPr kumimoji="0" lang="de-DE" altLang="ja-JP" sz="800">
                <a:solidFill>
                  <a:srgbClr val="004687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kumimoji="0" lang="de-DE" altLang="ja-JP" sz="800">
              <a:solidFill>
                <a:srgbClr val="004687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11" name="Titel 1"/>
          <p:cNvSpPr>
            <a:spLocks noGrp="1"/>
          </p:cNvSpPr>
          <p:nvPr>
            <p:ph type="title"/>
          </p:nvPr>
        </p:nvSpPr>
        <p:spPr>
          <a:xfrm>
            <a:off x="179388" y="260350"/>
            <a:ext cx="6840537" cy="490538"/>
          </a:xfrm>
        </p:spPr>
        <p:txBody>
          <a:bodyPr/>
          <a:lstStyle/>
          <a:p>
            <a:pPr algn="l" eaLnBrk="1" hangingPunct="1"/>
            <a:r>
              <a:rPr lang="es-ES" altLang="ja-JP" sz="3200" b="1" dirty="0" smtClean="0">
                <a:solidFill>
                  <a:srgbClr val="0033CC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Outline</a:t>
            </a:r>
          </a:p>
        </p:txBody>
      </p:sp>
      <p:sp>
        <p:nvSpPr>
          <p:cNvPr id="17412" name="Rectangle 4"/>
          <p:cNvSpPr>
            <a:spLocks noGrp="1"/>
          </p:cNvSpPr>
          <p:nvPr>
            <p:ph type="body" idx="1"/>
          </p:nvPr>
        </p:nvSpPr>
        <p:spPr>
          <a:xfrm>
            <a:off x="179388" y="1196975"/>
            <a:ext cx="8713787" cy="51292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s-ES" altLang="ja-JP" sz="3600" b="1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1. Introduction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ja-JP" sz="2000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-  What’s NEDO ?</a:t>
            </a:r>
          </a:p>
          <a:p>
            <a:pPr lvl="1" eaLnBrk="1" hangingPunct="1">
              <a:buFontTx/>
              <a:buChar char="-"/>
            </a:pPr>
            <a:r>
              <a:rPr lang="en-US" altLang="ja-JP" sz="2000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NEDO’s</a:t>
            </a:r>
            <a:r>
              <a:rPr lang="ja-JP" altLang="en-US" sz="2000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2000" dirty="0" smtClean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R&amp;D Projects on Superconductivity </a:t>
            </a:r>
          </a:p>
          <a:p>
            <a:pPr lvl="1" eaLnBrk="1" hangingPunct="1">
              <a:buNone/>
            </a:pPr>
            <a:endParaRPr lang="es-ES" altLang="ja-JP" sz="2000" dirty="0">
              <a:solidFill>
                <a:srgbClr val="003565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buNone/>
            </a:pPr>
            <a:r>
              <a:rPr lang="en-US" altLang="ja-JP" sz="3600" b="1" dirty="0" smtClean="0">
                <a:solidFill>
                  <a:srgbClr val="0000FF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2. NEDO HTS </a:t>
            </a:r>
            <a:r>
              <a:rPr lang="es-ES" altLang="ja-JP" sz="3600" b="1" dirty="0" smtClean="0">
                <a:solidFill>
                  <a:srgbClr val="0000FF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Project</a:t>
            </a:r>
            <a:endParaRPr lang="es-ES" altLang="ja-JP" sz="2000" b="1" dirty="0">
              <a:solidFill>
                <a:srgbClr val="0000FF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buNone/>
            </a:pPr>
            <a:r>
              <a:rPr lang="es-ES" altLang="ja-JP" sz="2000" b="1" dirty="0">
                <a:solidFill>
                  <a:srgbClr val="003565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    -  </a:t>
            </a:r>
            <a:r>
              <a:rPr lang="es-E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Ju</a:t>
            </a:r>
            <a:r>
              <a: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ne</a:t>
            </a:r>
            <a:r>
              <a:rPr lang="es-E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2016 </a:t>
            </a:r>
            <a:r>
              <a:rPr lang="es-E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– </a:t>
            </a:r>
            <a:r>
              <a:rPr lang="es-E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February 2021</a:t>
            </a:r>
          </a:p>
        </p:txBody>
      </p:sp>
      <p:sp>
        <p:nvSpPr>
          <p:cNvPr id="17413" name="Line 54"/>
          <p:cNvSpPr>
            <a:spLocks noChangeShapeType="1"/>
          </p:cNvSpPr>
          <p:nvPr/>
        </p:nvSpPr>
        <p:spPr bwMode="auto">
          <a:xfrm>
            <a:off x="179388" y="981075"/>
            <a:ext cx="853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74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0"/>
            <a:ext cx="971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837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2"/>
          <p:cNvSpPr txBox="1">
            <a:spLocks noChangeArrowheads="1"/>
          </p:cNvSpPr>
          <p:nvPr/>
        </p:nvSpPr>
        <p:spPr bwMode="auto">
          <a:xfrm>
            <a:off x="307277" y="1412776"/>
            <a:ext cx="8280920" cy="366254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600" dirty="0" smtClean="0">
                <a:solidFill>
                  <a:srgbClr val="0000FF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NEW NEDO HTS Project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“Project to </a:t>
            </a:r>
            <a:r>
              <a:rPr lang="en-US" altLang="ja-JP" sz="2800" dirty="0" smtClean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Promote Commercialization</a:t>
            </a: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 of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   High-Temperature Superconductivity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  Technology”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8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Period: June 2016-Februrary 2021 5years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Budget:</a:t>
            </a:r>
            <a:r>
              <a:rPr lang="ja-JP" altLang="en-US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€</a:t>
            </a: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68M</a:t>
            </a:r>
            <a:r>
              <a:rPr lang="ja-JP" altLang="en-US" sz="2800" dirty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(120yen/</a:t>
            </a:r>
            <a:r>
              <a:rPr lang="ja-JP" altLang="en-US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€　</a:t>
            </a: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5years)</a:t>
            </a:r>
          </a:p>
          <a:p>
            <a:r>
              <a:rPr lang="en-US" altLang="ja-JP" sz="2800" dirty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 </a:t>
            </a: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           </a:t>
            </a:r>
            <a:r>
              <a:rPr lang="ja-JP" altLang="en-US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€</a:t>
            </a: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Arial" panose="020B0604020202020204" pitchFamily="34" charset="0"/>
              </a:rPr>
              <a:t>12.5M (2016FY)</a:t>
            </a:r>
          </a:p>
        </p:txBody>
      </p:sp>
      <p:pic>
        <p:nvPicPr>
          <p:cNvPr id="7" name="Picture 2" descr="File:NEDO logo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61322" y="437899"/>
            <a:ext cx="852236" cy="418661"/>
          </a:xfrm>
          <a:prstGeom prst="rect">
            <a:avLst/>
          </a:prstGeom>
          <a:noFill/>
        </p:spPr>
      </p:pic>
      <p:cxnSp>
        <p:nvCxnSpPr>
          <p:cNvPr id="9" name="直線コネクタ 8"/>
          <p:cNvCxnSpPr/>
          <p:nvPr/>
        </p:nvCxnSpPr>
        <p:spPr>
          <a:xfrm>
            <a:off x="52113" y="969650"/>
            <a:ext cx="903913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3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2938" y="371430"/>
            <a:ext cx="5951230" cy="531751"/>
          </a:xfrm>
        </p:spPr>
        <p:txBody>
          <a:bodyPr>
            <a:noAutofit/>
          </a:bodyPr>
          <a:lstStyle/>
          <a:p>
            <a:pPr algn="l"/>
            <a:r>
              <a:rPr lang="en-US" altLang="ja-JP" sz="2954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Development Items and Targets</a:t>
            </a:r>
            <a:endParaRPr lang="ja-JP" altLang="en-US" sz="2954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5" name="直線コネクタ 34"/>
          <p:cNvCxnSpPr/>
          <p:nvPr/>
        </p:nvCxnSpPr>
        <p:spPr>
          <a:xfrm>
            <a:off x="52113" y="969650"/>
            <a:ext cx="903913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23225"/>
              </p:ext>
            </p:extLst>
          </p:nvPr>
        </p:nvGraphicFramePr>
        <p:xfrm>
          <a:off x="185051" y="1054345"/>
          <a:ext cx="8840366" cy="5572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84"/>
                <a:gridCol w="1991266"/>
                <a:gridCol w="664689"/>
                <a:gridCol w="3190508"/>
                <a:gridCol w="2525819"/>
              </a:tblGrid>
              <a:tr h="4850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Cate</a:t>
                      </a:r>
                    </a:p>
                    <a:p>
                      <a:pPr algn="ctr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gory</a:t>
                      </a:r>
                      <a:endParaRPr kumimoji="1" lang="ja-JP" altLang="en-US" sz="11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Items</a:t>
                      </a:r>
                      <a:endParaRPr kumimoji="1" lang="ja-JP" altLang="en-US" sz="11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Subsidy</a:t>
                      </a:r>
                    </a:p>
                    <a:p>
                      <a:pPr algn="ctr"/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From NEDO</a:t>
                      </a:r>
                      <a:endParaRPr kumimoji="1" lang="ja-JP" altLang="en-US" sz="10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Target</a:t>
                      </a:r>
                      <a:endParaRPr kumimoji="1" lang="ja-JP" altLang="en-US" sz="13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Contractor</a:t>
                      </a:r>
                      <a:endParaRPr kumimoji="1" lang="ja-JP" altLang="en-US" sz="13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</a:tr>
              <a:tr h="1071653">
                <a:tc rowSpan="2">
                  <a:txBody>
                    <a:bodyPr/>
                    <a:lstStyle/>
                    <a:p>
                      <a:r>
                        <a:rPr kumimoji="1" lang="en-US" altLang="zh-TW" sz="13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HTS Power</a:t>
                      </a:r>
                      <a:r>
                        <a:rPr kumimoji="1" lang="en-US" altLang="zh-TW" sz="13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Transmission Development</a:t>
                      </a:r>
                      <a:endParaRPr kumimoji="1" lang="ja-JP" altLang="en-US" sz="13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vert="vert270" anchor="ctr" anchorCtr="1"/>
                </a:tc>
                <a:tc>
                  <a:txBody>
                    <a:bodyPr/>
                    <a:lstStyle/>
                    <a:p>
                      <a:pPr marL="144000" indent="-252000"/>
                      <a:r>
                        <a:rPr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①</a:t>
                      </a:r>
                      <a:r>
                        <a:rPr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Commercialization Development of</a:t>
                      </a:r>
                      <a:r>
                        <a:rPr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 HTS </a:t>
                      </a:r>
                      <a:r>
                        <a:rPr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Power </a:t>
                      </a:r>
                      <a:r>
                        <a:rPr lang="en-US" altLang="ja-JP" sz="1100" dirty="0" smtClean="0">
                          <a:solidFill>
                            <a:srgbClr val="FF0000"/>
                          </a:solidFill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transmission cable system</a:t>
                      </a:r>
                    </a:p>
                    <a:p>
                      <a:pPr marL="144000" indent="-252000"/>
                      <a:r>
                        <a:rPr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　 （</a:t>
                      </a:r>
                      <a:r>
                        <a:rPr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2016</a:t>
                      </a:r>
                      <a:r>
                        <a:rPr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～</a:t>
                      </a:r>
                      <a:r>
                        <a:rPr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2018</a:t>
                      </a:r>
                      <a:r>
                        <a:rPr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）</a:t>
                      </a:r>
                      <a:endParaRPr lang="en-US" altLang="ja-JP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  <a:cs typeface="Meiryo UI" panose="020B0604030504040204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50%</a:t>
                      </a: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Establishment of safety and evaluation standards 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for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H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TS cable system</a:t>
                      </a:r>
                    </a:p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Establishment of high efficient cooling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system</a:t>
                      </a:r>
                      <a:endParaRPr kumimoji="1" lang="en-US" altLang="ja-JP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  <a:p>
                      <a:pPr algn="l"/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　　　　</a:t>
                      </a:r>
                      <a:r>
                        <a:rPr kumimoji="1" lang="ja-JP" altLang="en-US" sz="9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ＣＯＰ：</a:t>
                      </a:r>
                      <a:r>
                        <a:rPr kumimoji="1" lang="en-US" altLang="ja-JP" sz="9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&gt;0.11,</a:t>
                      </a:r>
                      <a:r>
                        <a:rPr kumimoji="1" lang="ja-JP" altLang="en-US" sz="9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</a:t>
                      </a:r>
                      <a:r>
                        <a:rPr kumimoji="1" lang="en-US" altLang="ja-JP" sz="9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Inspection period</a:t>
                      </a:r>
                      <a:r>
                        <a:rPr kumimoji="1" lang="ja-JP" altLang="en-US" sz="9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：</a:t>
                      </a:r>
                      <a:r>
                        <a:rPr kumimoji="1" lang="en-US" altLang="ja-JP" sz="9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40,000h</a:t>
                      </a:r>
                    </a:p>
                    <a:p>
                      <a:pPr algn="l"/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DC power transmission : Establishment of </a:t>
                      </a:r>
                    </a:p>
                    <a:p>
                      <a:pPr algn="l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design/operating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guideline</a:t>
                      </a:r>
                      <a:endParaRPr kumimoji="1" lang="ja-JP" altLang="en-US" sz="11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Tokyo Power Electric HD,</a:t>
                      </a:r>
                    </a:p>
                    <a:p>
                      <a:pPr algn="l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Sumitomo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Electric Industries,</a:t>
                      </a:r>
                    </a:p>
                    <a:p>
                      <a:pPr algn="l"/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Furukawa Electric Industries,</a:t>
                      </a:r>
                    </a:p>
                    <a:p>
                      <a:pPr algn="l"/>
                      <a:r>
                        <a:rPr kumimoji="1" lang="en-US" altLang="ja-JP" sz="1100" baseline="0" dirty="0" err="1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Mayekawa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MFG</a:t>
                      </a:r>
                    </a:p>
                    <a:p>
                      <a:pPr algn="l"/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I-SPOT</a:t>
                      </a:r>
                      <a:endParaRPr kumimoji="1" lang="ja-JP" altLang="en-US" sz="11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</a:tr>
              <a:tr h="1065172">
                <a:tc vMerge="1">
                  <a:txBody>
                    <a:bodyPr/>
                    <a:lstStyle/>
                    <a:p>
                      <a:endParaRPr kumimoji="1" lang="ja-JP" altLang="en-US" sz="14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6000" marR="36000" marT="36000" marB="36000" vert="eaVert" anchor="ctr" anchorCtr="1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②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Basic technology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 Development for applying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 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transportation</a:t>
                      </a:r>
                    </a:p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　 （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2016</a:t>
                      </a: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～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2020</a:t>
                      </a: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）</a:t>
                      </a:r>
                      <a:endParaRPr kumimoji="1" lang="en-US" altLang="ja-JP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+mn-cs"/>
                        </a:rPr>
                        <a:t>100%</a:t>
                      </a:r>
                      <a:endParaRPr kumimoji="1" lang="ja-JP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  <a:cs typeface="+mn-cs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Establishment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2km long cooling system and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demonstration</a:t>
                      </a:r>
                    </a:p>
                    <a:p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 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cooler size : 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２ｍ</a:t>
                      </a:r>
                      <a:r>
                        <a:rPr kumimoji="1" lang="ja-JP" altLang="en-US" sz="1000" baseline="30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３　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/kW,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Pump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：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0.6MPa,</a:t>
                      </a:r>
                    </a:p>
                    <a:p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 Flow rate 50L/m</a:t>
                      </a:r>
                    </a:p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Establishment of design/evaluation/maintenance</a:t>
                      </a:r>
                    </a:p>
                    <a:p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standard</a:t>
                      </a:r>
                      <a:endParaRPr kumimoji="1" lang="ja-JP" altLang="en-US" sz="11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Railway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Technical Research Institute</a:t>
                      </a:r>
                      <a:endParaRPr kumimoji="1" lang="ja-JP" altLang="en-US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</a:tr>
              <a:tr h="1340513">
                <a:tc rowSpan="3">
                  <a:txBody>
                    <a:bodyPr/>
                    <a:lstStyle/>
                    <a:p>
                      <a:r>
                        <a:rPr kumimoji="1" lang="en-US" altLang="ja-JP" sz="13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High Magnetic Field Magnet</a:t>
                      </a:r>
                    </a:p>
                    <a:p>
                      <a:r>
                        <a:rPr kumimoji="1" lang="en-US" altLang="ja-JP" sz="13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System</a:t>
                      </a:r>
                      <a:r>
                        <a:rPr kumimoji="1" lang="en-US" altLang="ja-JP" sz="13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Development</a:t>
                      </a:r>
                      <a:endParaRPr kumimoji="1" lang="ja-JP" altLang="en-US" sz="13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vert="vert270" anchor="ctr" anchorCtr="1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③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Technology Development of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 High stable Magnetic Field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 HTS 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Magnet system</a:t>
                      </a:r>
                    </a:p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　 </a:t>
                      </a:r>
                      <a:r>
                        <a:rPr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（</a:t>
                      </a:r>
                      <a:r>
                        <a:rPr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2016</a:t>
                      </a:r>
                      <a:r>
                        <a:rPr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～</a:t>
                      </a:r>
                      <a:r>
                        <a:rPr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2020</a:t>
                      </a:r>
                      <a:r>
                        <a:rPr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Meiryo UI" panose="020B0604030504040204" pitchFamily="50" charset="-128"/>
                        </a:rPr>
                        <a:t>）</a:t>
                      </a:r>
                      <a:endParaRPr kumimoji="1" lang="en-US" altLang="ja-JP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+mn-cs"/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  <a:cs typeface="+mn-cs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Imaging Demonstration of </a:t>
                      </a: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３Ｔ 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Half size Magnet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Coil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system</a:t>
                      </a:r>
                      <a:endParaRPr kumimoji="1" lang="en-US" altLang="ja-JP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  <a:p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Magnetic Field uniformity &lt;100ppm</a:t>
                      </a:r>
                    </a:p>
                    <a:p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Magnetic</a:t>
                      </a:r>
                      <a:r>
                        <a:rPr kumimoji="1" lang="en-US" altLang="ja-JP" sz="10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Field stability &lt;1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ppm/</a:t>
                      </a:r>
                      <a:r>
                        <a:rPr kumimoji="1" lang="ja-JP" altLang="en-US" sz="1000" dirty="0" err="1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ｈ</a:t>
                      </a:r>
                      <a:endParaRPr kumimoji="1" lang="en-US" altLang="ja-JP" sz="10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Establishment design standard for </a:t>
                      </a: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３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T</a:t>
                      </a: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MRI coil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shape, cooling ability,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cryostat etc.</a:t>
                      </a:r>
                      <a:endParaRPr kumimoji="1" lang="en-US" altLang="ja-JP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Technology Development of superconducting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contact </a:t>
                      </a: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（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&lt;10</a:t>
                      </a:r>
                      <a:r>
                        <a:rPr kumimoji="1" lang="en-US" altLang="ja-JP" sz="1100" baseline="30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-12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Ω</a:t>
                      </a: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）</a:t>
                      </a:r>
                      <a:endParaRPr kumimoji="1" lang="ja-JP" altLang="en-US" sz="11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Mitsubishi Electric</a:t>
                      </a:r>
                    </a:p>
                    <a:p>
                      <a:pPr algn="l"/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Advanced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Industrial Science and Technology</a:t>
                      </a:r>
                    </a:p>
                    <a:p>
                      <a:pPr algn="l"/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Furukawa Electric Industries</a:t>
                      </a:r>
                      <a:endParaRPr kumimoji="1" lang="en-US" altLang="ja-JP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</a:tr>
              <a:tr h="969636">
                <a:tc vMerge="1">
                  <a:txBody>
                    <a:bodyPr/>
                    <a:lstStyle/>
                    <a:p>
                      <a:endParaRPr kumimoji="1" lang="ja-JP" altLang="en-US" sz="14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6000" marR="36000" marT="36000" marB="36000" vert="eaVert" anchor="ctr" anchorCtr="1"/>
                </a:tc>
                <a:tc rowSpan="2"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④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Commercialization</a:t>
                      </a:r>
                    </a:p>
                    <a:p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 </a:t>
                      </a:r>
                      <a:r>
                        <a:rPr kumimoji="1" lang="en-US" altLang="ja-JP" sz="1100" baseline="0" dirty="0" smtClean="0">
                          <a:solidFill>
                            <a:srgbClr val="FF0000"/>
                          </a:solidFill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Development of 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HTS wire 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for</a:t>
                      </a:r>
                    </a:p>
                    <a:p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 High Magnetic Field Coil</a:t>
                      </a:r>
                    </a:p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　 （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2016</a:t>
                      </a: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～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2018</a:t>
                      </a: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）</a:t>
                      </a:r>
                      <a:endParaRPr kumimoji="1" lang="en-US" altLang="ja-JP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100%</a:t>
                      </a:r>
                      <a:endParaRPr kumimoji="1" lang="ja-JP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  <a:cs typeface="+mn-cs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Improvement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of High Magnetic Field</a:t>
                      </a:r>
                      <a:endParaRPr kumimoji="1" lang="en-US" altLang="ja-JP" sz="11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  <a:p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　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REBCO wire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： 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Ave current density &gt;400A/mm2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@30K,</a:t>
                      </a:r>
                    </a:p>
                    <a:p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 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７Ｔ</a:t>
                      </a:r>
                    </a:p>
                    <a:p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・Ｉｃ 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deviation 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（（</a:t>
                      </a:r>
                      <a:r>
                        <a:rPr kumimoji="1" lang="en-US" altLang="ja-JP" sz="1000" dirty="0" err="1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Ic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</a:t>
                      </a:r>
                      <a:r>
                        <a:rPr kumimoji="1" lang="en-US" altLang="ja-JP" sz="1000" dirty="0" err="1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ave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.-</a:t>
                      </a:r>
                      <a:r>
                        <a:rPr kumimoji="1" lang="en-US" altLang="ja-JP" sz="1000" dirty="0" err="1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Ic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min.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）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/</a:t>
                      </a:r>
                      <a:r>
                        <a:rPr kumimoji="1" lang="en-US" altLang="ja-JP" sz="1000" dirty="0" err="1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Ic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</a:t>
                      </a:r>
                      <a:r>
                        <a:rPr kumimoji="1" lang="en-US" altLang="ja-JP" sz="1000" dirty="0" err="1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ave.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）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&lt;</a:t>
                      </a:r>
                      <a:r>
                        <a:rPr kumimoji="1" lang="ja-JP" altLang="en-US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</a:t>
                      </a:r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0.15 for 1km</a:t>
                      </a:r>
                    </a:p>
                    <a:p>
                      <a:r>
                        <a:rPr kumimoji="1" lang="en-US" altLang="ja-JP" sz="10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long wire</a:t>
                      </a:r>
                    </a:p>
                    <a:p>
                      <a:endParaRPr kumimoji="1" lang="ja-JP" altLang="en-US" sz="1000" dirty="0" smtClean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dirty="0" smtClean="0">
                          <a:solidFill>
                            <a:schemeClr val="tx1"/>
                          </a:solidFill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Fujikura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Advanced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 Industrial Science and Technology</a:t>
                      </a:r>
                    </a:p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</a:tr>
              <a:tr h="538971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  <a:cs typeface="+mn-cs"/>
                        </a:rPr>
                        <a:t>50%</a:t>
                      </a: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・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REBCO wire production </a:t>
                      </a:r>
                      <a:r>
                        <a:rPr kumimoji="1" lang="en-US" altLang="ja-JP" sz="1100" baseline="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rate &gt; </a:t>
                      </a:r>
                      <a:r>
                        <a:rPr kumimoji="1" lang="en-US" altLang="ja-JP" sz="1100" dirty="0" smtClean="0"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50m/h </a:t>
                      </a:r>
                      <a:endParaRPr kumimoji="1" lang="ja-JP" altLang="en-US" sz="1100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dirty="0" smtClean="0">
                          <a:solidFill>
                            <a:schemeClr val="tx1"/>
                          </a:solidFill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Fujikura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33231" marR="33231" marT="33231" marB="33231" anchor="ctr"/>
                </a:tc>
              </a:tr>
            </a:tbl>
          </a:graphicData>
        </a:graphic>
      </p:graphicFrame>
      <p:pic>
        <p:nvPicPr>
          <p:cNvPr id="6" name="Picture 2" descr="File:NEDO logo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61322" y="437899"/>
            <a:ext cx="852236" cy="418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07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185050" y="1169057"/>
            <a:ext cx="8574492" cy="5572311"/>
            <a:chOff x="200471" y="980728"/>
            <a:chExt cx="9289033" cy="5305650"/>
          </a:xfrm>
        </p:grpSpPr>
        <p:sp>
          <p:nvSpPr>
            <p:cNvPr id="16425" name="正方形/長方形 1"/>
            <p:cNvSpPr>
              <a:spLocks noChangeArrowheads="1"/>
            </p:cNvSpPr>
            <p:nvPr/>
          </p:nvSpPr>
          <p:spPr bwMode="auto">
            <a:xfrm>
              <a:off x="200472" y="1586969"/>
              <a:ext cx="384042" cy="2157889"/>
            </a:xfrm>
            <a:prstGeom prst="rect">
              <a:avLst/>
            </a:prstGeom>
            <a:solidFill>
              <a:srgbClr val="0064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vert270" wrap="none" lIns="0" tIns="0" rIns="0" bIns="0" anchor="ctr" anchorCtr="1">
              <a:noAutofit/>
            </a:bodyPr>
            <a:lstStyle>
              <a:lvl1pPr marL="182563" indent="-182563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9pPr>
            </a:lstStyle>
            <a:p>
              <a:r>
                <a:rPr lang="en-US" altLang="zh-TW" sz="90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HTS </a:t>
              </a:r>
              <a:r>
                <a:rPr lang="en-US" altLang="zh-TW" sz="9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Power Transmission Development</a:t>
              </a:r>
              <a:endParaRPr lang="ja-JP" altLang="en-US" sz="9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49" name="正方形/長方形 1"/>
            <p:cNvSpPr>
              <a:spLocks noChangeArrowheads="1"/>
            </p:cNvSpPr>
            <p:nvPr/>
          </p:nvSpPr>
          <p:spPr bwMode="auto">
            <a:xfrm>
              <a:off x="200471" y="3844955"/>
              <a:ext cx="384043" cy="2399714"/>
            </a:xfrm>
            <a:prstGeom prst="rect">
              <a:avLst/>
            </a:prstGeom>
            <a:solidFill>
              <a:srgbClr val="0064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vert270" wrap="none" lIns="0" tIns="0" rIns="0" bIns="0" anchor="ctr" anchorCtr="1">
              <a:noAutofit/>
            </a:bodyPr>
            <a:lstStyle>
              <a:lvl1pPr marL="182563" indent="-182563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9pPr>
            </a:lstStyle>
            <a:p>
              <a:pPr marL="0" indent="0">
                <a:buNone/>
              </a:pPr>
              <a:r>
                <a:rPr lang="en-US" altLang="ja-JP" sz="1050" dirty="0" smtClean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High </a:t>
              </a:r>
              <a:r>
                <a:rPr lang="en-US" altLang="ja-JP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Magnetic Field Magnet</a:t>
              </a:r>
            </a:p>
            <a:p>
              <a:r>
                <a:rPr lang="en-US" altLang="ja-JP" sz="105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 System Development</a:t>
              </a:r>
              <a:endParaRPr lang="ja-JP" altLang="en-US" sz="105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584006" y="1576469"/>
              <a:ext cx="1645781" cy="4678029"/>
              <a:chOff x="514466" y="2254870"/>
              <a:chExt cx="1880758" cy="4332911"/>
            </a:xfrm>
          </p:grpSpPr>
          <p:sp>
            <p:nvSpPr>
              <p:cNvPr id="40" name="研究開発テーマ②"/>
              <p:cNvSpPr/>
              <p:nvPr/>
            </p:nvSpPr>
            <p:spPr bwMode="auto">
              <a:xfrm>
                <a:off x="514468" y="2254870"/>
                <a:ext cx="1869139" cy="1069512"/>
              </a:xfrm>
              <a:prstGeom prst="roundRect">
                <a:avLst>
                  <a:gd name="adj" fmla="val 4687"/>
                </a:avLst>
              </a:prstGeom>
              <a:solidFill>
                <a:srgbClr val="00B0F0">
                  <a:alpha val="23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33231" rIns="0" bIns="33231" anchor="ctr" anchorCtr="0"/>
              <a:lstStyle/>
              <a:p>
                <a:pPr marL="144000" indent="-252000"/>
                <a:r>
                  <a:rPr lang="ja-JP" altLang="en-US" sz="1108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①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Commercialization 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Development of HTS Power transmission cable system</a:t>
                </a:r>
              </a:p>
              <a:p>
                <a:pPr marL="144000" indent="-252000"/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　（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2016</a:t>
                </a:r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～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2018</a:t>
                </a:r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）</a:t>
                </a:r>
                <a:endParaRPr lang="en-US" altLang="ja-JP" sz="12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4" name="研究開発テーマ①"/>
              <p:cNvSpPr/>
              <p:nvPr/>
            </p:nvSpPr>
            <p:spPr bwMode="auto">
              <a:xfrm>
                <a:off x="514466" y="3402293"/>
                <a:ext cx="1869141" cy="851271"/>
              </a:xfrm>
              <a:prstGeom prst="roundRect">
                <a:avLst>
                  <a:gd name="adj" fmla="val 7911"/>
                </a:avLst>
              </a:prstGeom>
              <a:solidFill>
                <a:srgbClr val="00B0F0">
                  <a:alpha val="23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anchor="ctr" anchorCtr="0"/>
              <a:lstStyle/>
              <a:p>
                <a:r>
                  <a:rPr lang="ja-JP" altLang="en-US" sz="1108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②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Basic technology </a:t>
                </a:r>
                <a:endParaRPr lang="en-US" altLang="ja-JP" sz="1200" dirty="0" smtClean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 Development for</a:t>
                </a:r>
              </a:p>
              <a:p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 applying </a:t>
                </a:r>
              </a:p>
              <a:p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 transportation</a:t>
                </a:r>
                <a:endParaRPr lang="en-US" altLang="ja-JP" sz="12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（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2016</a:t>
                </a:r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～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2020</a:t>
                </a:r>
                <a:r>
                  <a:rPr lang="ja-JP" altLang="en-US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）</a:t>
                </a:r>
                <a:endParaRPr lang="en-US" altLang="ja-JP" sz="12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50" name="研究開発テーマ②"/>
              <p:cNvSpPr/>
              <p:nvPr/>
            </p:nvSpPr>
            <p:spPr bwMode="auto">
              <a:xfrm>
                <a:off x="514468" y="4365104"/>
                <a:ext cx="1869140" cy="1091389"/>
              </a:xfrm>
              <a:prstGeom prst="roundRect">
                <a:avLst>
                  <a:gd name="adj" fmla="val 4687"/>
                </a:avLst>
              </a:prstGeom>
              <a:solidFill>
                <a:srgbClr val="00B0F0">
                  <a:alpha val="23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33231" rIns="0" bIns="33231" anchor="ctr" anchorCtr="0"/>
              <a:lstStyle/>
              <a:p>
                <a:r>
                  <a:rPr lang="ja-JP" altLang="en-US" sz="1108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③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Technology </a:t>
                </a:r>
                <a:endParaRPr lang="en-US" altLang="ja-JP" sz="1200" dirty="0" smtClean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Development 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of High </a:t>
                </a:r>
                <a:endParaRPr lang="en-US" altLang="ja-JP" sz="1200" dirty="0" smtClean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stable 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Magnetic </a:t>
                </a:r>
                <a:endParaRPr lang="en-US" altLang="ja-JP" sz="1200" dirty="0" smtClean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Field 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HTS 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Magnet</a:t>
                </a: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system</a:t>
                </a:r>
                <a:endParaRPr lang="en-US" altLang="ja-JP" sz="12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</a:t>
                </a:r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（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2016</a:t>
                </a:r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～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2020</a:t>
                </a:r>
                <a:r>
                  <a:rPr lang="ja-JP" altLang="en-US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）</a:t>
                </a:r>
                <a:endParaRPr lang="en-US" altLang="ja-JP" sz="12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51" name="研究開発テーマ①"/>
              <p:cNvSpPr/>
              <p:nvPr/>
            </p:nvSpPr>
            <p:spPr bwMode="auto">
              <a:xfrm>
                <a:off x="515046" y="5565758"/>
                <a:ext cx="1880178" cy="1022023"/>
              </a:xfrm>
              <a:prstGeom prst="roundRect">
                <a:avLst>
                  <a:gd name="adj" fmla="val 7911"/>
                </a:avLst>
              </a:prstGeom>
              <a:solidFill>
                <a:srgbClr val="00B0F0">
                  <a:alpha val="23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anchor="ctr" anchorCtr="0"/>
              <a:lstStyle/>
              <a:p>
                <a:r>
                  <a:rPr lang="ja-JP" altLang="en-US" sz="1108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④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Commercialization</a:t>
                </a: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Development 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of 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HTS</a:t>
                </a: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wire 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for 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High</a:t>
                </a: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Magnetic 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Field Coil</a:t>
                </a:r>
              </a:p>
              <a:p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（</a:t>
                </a:r>
                <a:r>
                  <a:rPr lang="en-US" altLang="ja-JP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2016</a:t>
                </a:r>
                <a:r>
                  <a:rPr lang="ja-JP" altLang="en-US" sz="12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～</a:t>
                </a:r>
                <a:r>
                  <a:rPr lang="en-US" altLang="ja-JP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2018</a:t>
                </a:r>
                <a:r>
                  <a:rPr lang="ja-JP" altLang="en-US" sz="12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）</a:t>
                </a:r>
                <a:endParaRPr lang="en-US" altLang="ja-JP" sz="12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grpSp>
          <p:nvGrpSpPr>
            <p:cNvPr id="6" name="グループ化 5"/>
            <p:cNvGrpSpPr/>
            <p:nvPr/>
          </p:nvGrpSpPr>
          <p:grpSpPr>
            <a:xfrm>
              <a:off x="2252594" y="980728"/>
              <a:ext cx="7236910" cy="5305650"/>
              <a:chOff x="2252594" y="980728"/>
              <a:chExt cx="7236910" cy="5305650"/>
            </a:xfrm>
          </p:grpSpPr>
          <p:sp>
            <p:nvSpPr>
              <p:cNvPr id="8" name="ホームベース 7"/>
              <p:cNvSpPr/>
              <p:nvPr/>
            </p:nvSpPr>
            <p:spPr bwMode="auto">
              <a:xfrm>
                <a:off x="3688926" y="980728"/>
                <a:ext cx="1436332" cy="432048"/>
              </a:xfrm>
              <a:prstGeom prst="homePlat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ja-JP" sz="1477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2017FY</a:t>
                </a:r>
                <a:endParaRPr lang="ja-JP" altLang="en-US" sz="1477" dirty="0">
                  <a:solidFill>
                    <a:schemeClr val="bg1"/>
                  </a:solidFill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9" name="ホームベース 8"/>
              <p:cNvSpPr/>
              <p:nvPr/>
            </p:nvSpPr>
            <p:spPr bwMode="auto">
              <a:xfrm>
                <a:off x="5125258" y="980728"/>
                <a:ext cx="1436332" cy="432048"/>
              </a:xfrm>
              <a:prstGeom prst="homePlat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ja-JP" sz="1477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2018FY</a:t>
                </a:r>
                <a:endParaRPr lang="ja-JP" altLang="en-US" sz="1477" dirty="0">
                  <a:solidFill>
                    <a:schemeClr val="bg1"/>
                  </a:solidFill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0" name="ホームベース 9"/>
              <p:cNvSpPr/>
              <p:nvPr/>
            </p:nvSpPr>
            <p:spPr bwMode="auto">
              <a:xfrm>
                <a:off x="6561590" y="980728"/>
                <a:ext cx="1436332" cy="432048"/>
              </a:xfrm>
              <a:prstGeom prst="homePlat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ja-JP" sz="1477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2019FY</a:t>
                </a:r>
                <a:endParaRPr lang="ja-JP" altLang="en-US" sz="1477" dirty="0">
                  <a:solidFill>
                    <a:schemeClr val="bg1"/>
                  </a:solidFill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1" name="ホームベース 10"/>
              <p:cNvSpPr/>
              <p:nvPr/>
            </p:nvSpPr>
            <p:spPr bwMode="auto">
              <a:xfrm>
                <a:off x="7997922" y="980728"/>
                <a:ext cx="1436332" cy="432048"/>
              </a:xfrm>
              <a:prstGeom prst="homePlat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ja-JP" sz="1477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2020FY</a:t>
                </a:r>
                <a:endParaRPr lang="ja-JP" altLang="en-US" sz="1477" dirty="0">
                  <a:solidFill>
                    <a:schemeClr val="bg1"/>
                  </a:solidFill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1" name="ホームベース 20"/>
              <p:cNvSpPr/>
              <p:nvPr/>
            </p:nvSpPr>
            <p:spPr bwMode="auto">
              <a:xfrm>
                <a:off x="2252594" y="980728"/>
                <a:ext cx="1436332" cy="432048"/>
              </a:xfrm>
              <a:prstGeom prst="homePlat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33231" rIns="66462" bIns="33231" anchor="ctr"/>
              <a:lstStyle/>
              <a:p>
                <a:pPr algn="ctr">
                  <a:defRPr/>
                </a:pPr>
                <a:r>
                  <a:rPr lang="en-US" altLang="ja-JP" sz="1477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2016FY</a:t>
                </a:r>
                <a:endParaRPr lang="ja-JP" altLang="en-US" sz="1477" dirty="0">
                  <a:solidFill>
                    <a:schemeClr val="bg1"/>
                  </a:solidFill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9" name="角丸四角形 68"/>
              <p:cNvSpPr/>
              <p:nvPr/>
            </p:nvSpPr>
            <p:spPr bwMode="auto">
              <a:xfrm>
                <a:off x="2281627" y="1598015"/>
                <a:ext cx="2842884" cy="56796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pPr>
                  <a:defRPr/>
                </a:pPr>
                <a:r>
                  <a:rPr lang="ja-JP" altLang="en-US" sz="9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ja-JP" altLang="en-US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６６ｋＶ</a:t>
                </a:r>
                <a:r>
                  <a:rPr lang="ja-JP" altLang="en-US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，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66kV, 275kV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Establishment </a:t>
                </a: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of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safety</a:t>
                </a:r>
              </a:p>
              <a:p>
                <a:pPr>
                  <a:defRPr/>
                </a:pP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</a:t>
                </a: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and evaluation standards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for </a:t>
                </a: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HTS cable system</a:t>
                </a:r>
              </a:p>
              <a:p>
                <a:pPr>
                  <a:defRPr/>
                </a:pPr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In-grid</a:t>
                </a:r>
                <a:r>
                  <a:rPr lang="ja-JP" altLang="en-US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Operation,  dismantling and research</a:t>
                </a:r>
                <a:endParaRPr lang="ja-JP" altLang="en-US" sz="9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9" name="角丸四角形 38"/>
              <p:cNvSpPr/>
              <p:nvPr/>
            </p:nvSpPr>
            <p:spPr bwMode="auto">
              <a:xfrm>
                <a:off x="2281627" y="2219963"/>
                <a:ext cx="1461910" cy="53275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33231" tIns="33231" rIns="33231" bIns="33231" anchor="ctr"/>
              <a:lstStyle/>
              <a:p>
                <a:pPr>
                  <a:defRPr/>
                </a:pPr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DC </a:t>
                </a: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p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ower transmission</a:t>
                </a:r>
              </a:p>
              <a:p>
                <a:pPr>
                  <a:defRPr/>
                </a:pP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</a:t>
                </a: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: Establishment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of design/</a:t>
                </a:r>
              </a:p>
              <a:p>
                <a:pPr>
                  <a:defRPr/>
                </a:pP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 operating guideline</a:t>
                </a:r>
                <a:endParaRPr lang="en-US" altLang="ja-JP" sz="9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6" name="角丸四角形 45"/>
              <p:cNvSpPr/>
              <p:nvPr/>
            </p:nvSpPr>
            <p:spPr bwMode="auto">
              <a:xfrm>
                <a:off x="2281277" y="2836833"/>
                <a:ext cx="2813454" cy="921263"/>
              </a:xfrm>
              <a:prstGeom prst="roundRect">
                <a:avLst>
                  <a:gd name="adj" fmla="val 959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pPr>
                  <a:defRPr/>
                </a:pPr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ja-JP" altLang="en-US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S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mall size cooling system</a:t>
                </a:r>
                <a:endParaRPr lang="en-US" altLang="ja-JP" sz="9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  <a:p>
                <a:pPr>
                  <a:defRPr/>
                </a:pPr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LN2 Pump </a:t>
                </a:r>
                <a:endParaRPr lang="en-US" altLang="ja-JP" sz="9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  <a:p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Insulating Pipe </a:t>
                </a:r>
                <a:r>
                  <a:rPr lang="ja-JP" altLang="en-US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（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Cable</a:t>
                </a:r>
                <a:r>
                  <a:rPr lang="ja-JP" altLang="en-US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）</a:t>
                </a:r>
                <a:endParaRPr lang="en-US" altLang="ja-JP" sz="9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7" name="角丸四角形 46"/>
              <p:cNvSpPr/>
              <p:nvPr/>
            </p:nvSpPr>
            <p:spPr bwMode="auto">
              <a:xfrm>
                <a:off x="5137997" y="2836833"/>
                <a:ext cx="1406551" cy="921263"/>
              </a:xfrm>
              <a:prstGeom prst="roundRect">
                <a:avLst>
                  <a:gd name="adj" fmla="val 8579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pPr>
                  <a:defRPr/>
                </a:pPr>
                <a:r>
                  <a:rPr lang="ja-JP" altLang="en-US" sz="923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23" dirty="0" smtClean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Laying long HTS</a:t>
                </a:r>
              </a:p>
              <a:p>
                <a:pPr>
                  <a:defRPr/>
                </a:pPr>
                <a:r>
                  <a:rPr lang="en-US" altLang="ja-JP" sz="923" dirty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923" dirty="0" smtClean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  Feeder</a:t>
                </a:r>
                <a:endParaRPr lang="en-US" altLang="ja-JP" sz="923" dirty="0"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8" name="角丸四角形 47"/>
              <p:cNvSpPr/>
              <p:nvPr/>
            </p:nvSpPr>
            <p:spPr bwMode="auto">
              <a:xfrm>
                <a:off x="6621151" y="2836833"/>
                <a:ext cx="2812356" cy="919073"/>
              </a:xfrm>
              <a:prstGeom prst="roundRect">
                <a:avLst>
                  <a:gd name="adj" fmla="val 7546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pPr>
                  <a:defRPr/>
                </a:pPr>
                <a:r>
                  <a:rPr lang="ja-JP" altLang="en-US" sz="923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23" dirty="0" smtClean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Estimation</a:t>
                </a:r>
                <a:endParaRPr lang="en-US" altLang="ja-JP" sz="923" dirty="0"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  <a:p>
                <a:pPr>
                  <a:defRPr/>
                </a:pPr>
                <a:r>
                  <a:rPr lang="ja-JP" altLang="en-US" sz="923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23" dirty="0" smtClean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System maintenance study</a:t>
                </a:r>
                <a:endParaRPr lang="en-US" altLang="ja-JP" sz="923" dirty="0"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4" name="角丸四角形 53"/>
              <p:cNvSpPr/>
              <p:nvPr/>
            </p:nvSpPr>
            <p:spPr bwMode="auto">
              <a:xfrm>
                <a:off x="2281277" y="3876332"/>
                <a:ext cx="3354226" cy="744541"/>
              </a:xfrm>
              <a:prstGeom prst="roundRect">
                <a:avLst>
                  <a:gd name="adj" fmla="val 1166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r>
                  <a:rPr lang="ja-JP" altLang="en-US" sz="923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Development of </a:t>
                </a:r>
                <a:r>
                  <a:rPr lang="ja-JP" altLang="en-US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３Ｔ </a:t>
                </a: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Half size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Magnet Coil system</a:t>
                </a:r>
                <a:endParaRPr lang="en-US" altLang="ja-JP" sz="923" dirty="0"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  <a:p>
                <a:r>
                  <a:rPr lang="ja-JP" altLang="en-US" sz="923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10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Establishment </a:t>
                </a:r>
                <a:r>
                  <a:rPr lang="en-US" altLang="ja-JP" sz="1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design standard for </a:t>
                </a:r>
                <a:r>
                  <a:rPr lang="ja-JP" altLang="en-US" sz="1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３</a:t>
                </a:r>
                <a:r>
                  <a:rPr lang="en-US" altLang="ja-JP" sz="1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T</a:t>
                </a:r>
                <a:r>
                  <a:rPr lang="ja-JP" altLang="en-US" sz="1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</a:t>
                </a:r>
                <a:r>
                  <a:rPr lang="en-US" altLang="ja-JP" sz="10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MRI</a:t>
                </a:r>
              </a:p>
              <a:p>
                <a:r>
                  <a:rPr lang="en-US" altLang="ja-JP" sz="1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</a:t>
                </a:r>
                <a:r>
                  <a:rPr lang="en-US" altLang="ja-JP" sz="10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 </a:t>
                </a:r>
                <a:r>
                  <a:rPr lang="en-US" altLang="ja-JP" sz="1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coil shape, cooling ability, cryostat etc</a:t>
                </a:r>
                <a:r>
                  <a:rPr lang="en-US" altLang="ja-JP" sz="10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.</a:t>
                </a:r>
                <a:endParaRPr lang="ja-JP" altLang="en-US" sz="10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  <a:p>
                <a:pPr>
                  <a:defRPr/>
                </a:pPr>
                <a:endParaRPr lang="en-US" altLang="ja-JP" sz="923" dirty="0">
                  <a:solidFill>
                    <a:schemeClr val="tx1"/>
                  </a:solidFill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5" name="角丸四角形 54"/>
              <p:cNvSpPr/>
              <p:nvPr/>
            </p:nvSpPr>
            <p:spPr bwMode="auto">
              <a:xfrm>
                <a:off x="5669051" y="3876332"/>
                <a:ext cx="3819779" cy="744542"/>
              </a:xfrm>
              <a:prstGeom prst="roundRect">
                <a:avLst>
                  <a:gd name="adj" fmla="val 791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pPr>
                  <a:defRPr/>
                </a:pPr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Development 5</a:t>
                </a:r>
                <a:r>
                  <a:rPr lang="ja-JP" altLang="en-US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Ｔ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Half size Magnet coil system</a:t>
                </a:r>
              </a:p>
              <a:p>
                <a:pPr>
                  <a:defRPr/>
                </a:pPr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solidFill>
                      <a:schemeClr val="tx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Imaging by 5T Half size MRI</a:t>
                </a:r>
                <a:endParaRPr lang="en-US" altLang="ja-JP" sz="900" dirty="0">
                  <a:solidFill>
                    <a:schemeClr val="tx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9" name="角丸四角形 58"/>
              <p:cNvSpPr/>
              <p:nvPr/>
            </p:nvSpPr>
            <p:spPr bwMode="auto">
              <a:xfrm>
                <a:off x="2277769" y="5166786"/>
                <a:ext cx="4266779" cy="1119592"/>
              </a:xfrm>
              <a:prstGeom prst="roundRect">
                <a:avLst>
                  <a:gd name="adj" fmla="val 6685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Improvement </a:t>
                </a: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of High Magnetic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Field</a:t>
                </a:r>
                <a:r>
                  <a:rPr lang="ja-JP" altLang="en-US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　</a:t>
                </a: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REBCO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wire</a:t>
                </a:r>
                <a:endParaRPr lang="en-US" altLang="ja-JP" sz="9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  <a:p>
                <a:pPr>
                  <a:defRPr/>
                </a:pPr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Improvement stability in long length</a:t>
                </a:r>
                <a:endParaRPr lang="en-US" altLang="ja-JP" sz="9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  <a:p>
                <a:pPr>
                  <a:defRPr/>
                </a:pPr>
                <a:r>
                  <a:rPr lang="ja-JP" altLang="en-US" sz="9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solidFill>
                      <a:schemeClr val="tx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  <a:cs typeface="Meiryo UI" panose="020B0604030504040204" pitchFamily="50" charset="-128"/>
                  </a:rPr>
                  <a:t>Improvement Throughput</a:t>
                </a:r>
                <a:endParaRPr lang="en-US" altLang="ja-JP" sz="900" dirty="0">
                  <a:solidFill>
                    <a:schemeClr val="tx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2" name="右矢印 41"/>
              <p:cNvSpPr/>
              <p:nvPr/>
            </p:nvSpPr>
            <p:spPr>
              <a:xfrm>
                <a:off x="6694611" y="1655268"/>
                <a:ext cx="2683538" cy="1071342"/>
              </a:xfrm>
              <a:prstGeom prst="rightArrow">
                <a:avLst>
                  <a:gd name="adj1" fmla="val 100000"/>
                  <a:gd name="adj2" fmla="val 21493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</a:pPr>
                <a:r>
                  <a:rPr kumimoji="1" lang="en-US" altLang="ja-JP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  <a:cs typeface="Meiryo UI" panose="020B0604030504040204" pitchFamily="50" charset="-128"/>
                  </a:rPr>
                  <a:t>Promotion to Commercialization</a:t>
                </a:r>
                <a:endParaRPr kumimoji="1" lang="ja-JP" altLang="en-US" dirty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3" name="右矢印 42"/>
              <p:cNvSpPr/>
              <p:nvPr/>
            </p:nvSpPr>
            <p:spPr>
              <a:xfrm>
                <a:off x="6638932" y="5166786"/>
                <a:ext cx="1050372" cy="1119467"/>
              </a:xfrm>
              <a:prstGeom prst="rightArrow">
                <a:avLst>
                  <a:gd name="adj1" fmla="val 100000"/>
                  <a:gd name="adj2" fmla="val 21493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kumimoji="1" lang="ja-JP" altLang="en-US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  <a:cs typeface="Meiryo UI" panose="020B0604030504040204" pitchFamily="50" charset="-128"/>
                  </a:rPr>
                  <a:t>　    </a:t>
                </a:r>
                <a:r>
                  <a:rPr kumimoji="1" lang="en-US" altLang="ja-JP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  <a:cs typeface="Meiryo UI" panose="020B0604030504040204" pitchFamily="50" charset="-128"/>
                  </a:rPr>
                  <a:t>Putting Wire </a:t>
                </a:r>
              </a:p>
              <a:p>
                <a:r>
                  <a:rPr kumimoji="1" lang="en-US" altLang="ja-JP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  <a:cs typeface="Meiryo UI" panose="020B0604030504040204" pitchFamily="50" charset="-128"/>
                  </a:rPr>
                  <a:t> to Practical use</a:t>
                </a:r>
                <a:endParaRPr kumimoji="1" lang="ja-JP" altLang="en-US" dirty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5" name="角丸四角形 44"/>
              <p:cNvSpPr/>
              <p:nvPr/>
            </p:nvSpPr>
            <p:spPr bwMode="auto">
              <a:xfrm>
                <a:off x="2281277" y="4699471"/>
                <a:ext cx="4279566" cy="388716"/>
              </a:xfrm>
              <a:prstGeom prst="roundRect">
                <a:avLst>
                  <a:gd name="adj" fmla="val 2625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pPr>
                  <a:defRPr/>
                </a:pPr>
                <a:r>
                  <a:rPr lang="ja-JP" altLang="en-US" sz="923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Technology </a:t>
                </a:r>
                <a:r>
                  <a:rPr lang="en-US" altLang="ja-JP" sz="9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Development of superconducting contact 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(&lt;10</a:t>
                </a:r>
                <a:r>
                  <a:rPr lang="en-US" altLang="ja-JP" sz="900" baseline="300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-12</a:t>
                </a:r>
                <a:r>
                  <a:rPr lang="en-US" altLang="ja-JP" sz="900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Ω)</a:t>
                </a:r>
                <a:endParaRPr lang="en-US" altLang="ja-JP" sz="923" dirty="0">
                  <a:solidFill>
                    <a:schemeClr val="tx1"/>
                  </a:solidFill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1" name="角丸四角形 60"/>
              <p:cNvSpPr/>
              <p:nvPr/>
            </p:nvSpPr>
            <p:spPr bwMode="auto">
              <a:xfrm>
                <a:off x="6621151" y="4700331"/>
                <a:ext cx="2868353" cy="388716"/>
              </a:xfrm>
              <a:prstGeom prst="roundRect">
                <a:avLst>
                  <a:gd name="adj" fmla="val 2625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pPr>
                  <a:defRPr/>
                </a:pPr>
                <a:r>
                  <a:rPr lang="ja-JP" altLang="en-US" sz="923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23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Trial coil production by superconducting contact</a:t>
                </a:r>
              </a:p>
              <a:p>
                <a:pPr>
                  <a:defRPr/>
                </a:pPr>
                <a:r>
                  <a:rPr lang="en-US" altLang="ja-JP" sz="923" dirty="0">
                    <a:solidFill>
                      <a:schemeClr val="tx1"/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923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   /Evaluation</a:t>
                </a:r>
                <a:endParaRPr lang="en-US" altLang="ja-JP" sz="923" dirty="0">
                  <a:solidFill>
                    <a:schemeClr val="tx1"/>
                  </a:solidFill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7" name="角丸四角形 36"/>
              <p:cNvSpPr/>
              <p:nvPr/>
            </p:nvSpPr>
            <p:spPr bwMode="auto">
              <a:xfrm>
                <a:off x="5174053" y="1606784"/>
                <a:ext cx="1386791" cy="5591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66462" tIns="16615" rIns="66462" bIns="33231" anchor="ctr"/>
              <a:lstStyle/>
              <a:p>
                <a:pPr>
                  <a:defRPr/>
                </a:pPr>
                <a:r>
                  <a:rPr lang="ja-JP" altLang="en-US" sz="923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23" dirty="0" smtClean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Design spec.</a:t>
                </a:r>
              </a:p>
              <a:p>
                <a:pPr>
                  <a:defRPr/>
                </a:pPr>
                <a:r>
                  <a:rPr lang="en-US" altLang="ja-JP" sz="923" dirty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923" dirty="0" smtClean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  for cable</a:t>
                </a:r>
                <a:endParaRPr lang="en-US" altLang="ja-JP" sz="923" dirty="0"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  <a:p>
                <a:pPr>
                  <a:defRPr/>
                </a:pPr>
                <a:r>
                  <a:rPr lang="ja-JP" altLang="en-US" sz="923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●</a:t>
                </a:r>
                <a:r>
                  <a:rPr lang="en-US" altLang="ja-JP" sz="923" dirty="0" smtClean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Estimation standard</a:t>
                </a:r>
              </a:p>
              <a:p>
                <a:pPr>
                  <a:defRPr/>
                </a:pPr>
                <a:r>
                  <a:rPr lang="en-US" altLang="ja-JP" sz="923" dirty="0" smtClean="0">
                    <a:latin typeface="Arial" panose="020B0604020202020204" pitchFamily="34" charset="0"/>
                    <a:ea typeface="HGPｺﾞｼｯｸE" panose="020B0900000000000000" pitchFamily="50" charset="-128"/>
                    <a:cs typeface="Meiryo UI" panose="020B0604030504040204" pitchFamily="50" charset="-128"/>
                  </a:rPr>
                  <a:t>   for Safety/ reliability</a:t>
                </a:r>
                <a:endParaRPr lang="ja-JP" altLang="en-US" sz="923" dirty="0">
                  <a:latin typeface="Arial" panose="020B0604020202020204" pitchFamily="34" charset="0"/>
                  <a:ea typeface="HGPｺﾞｼｯｸE" panose="020B0900000000000000" pitchFamily="50" charset="-128"/>
                  <a:cs typeface="Meiryo UI" panose="020B0604030504040204" pitchFamily="50" charset="-128"/>
                </a:endParaRPr>
              </a:p>
            </p:txBody>
          </p:sp>
        </p:grpSp>
      </p:grpSp>
      <p:cxnSp>
        <p:nvCxnSpPr>
          <p:cNvPr id="34" name="直線コネクタ 33"/>
          <p:cNvCxnSpPr/>
          <p:nvPr/>
        </p:nvCxnSpPr>
        <p:spPr>
          <a:xfrm>
            <a:off x="52113" y="969650"/>
            <a:ext cx="903913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8" name="Picture 2" descr="File:NEDO logo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61322" y="437899"/>
            <a:ext cx="852236" cy="418661"/>
          </a:xfrm>
          <a:prstGeom prst="rect">
            <a:avLst/>
          </a:prstGeom>
          <a:noFill/>
        </p:spPr>
      </p:pic>
      <p:sp>
        <p:nvSpPr>
          <p:cNvPr id="41" name="タイトル 1"/>
          <p:cNvSpPr txBox="1">
            <a:spLocks/>
          </p:cNvSpPr>
          <p:nvPr/>
        </p:nvSpPr>
        <p:spPr>
          <a:xfrm>
            <a:off x="118582" y="371429"/>
            <a:ext cx="4386949" cy="518838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954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Contents</a:t>
            </a:r>
            <a:r>
              <a:rPr lang="ja-JP" altLang="en-US" sz="2954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sz="2954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and</a:t>
            </a:r>
            <a:r>
              <a:rPr lang="ja-JP" altLang="en-US" sz="2954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sz="2954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Period</a:t>
            </a:r>
            <a:endParaRPr lang="ja-JP" altLang="en-US" sz="2585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851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テクノロジー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Presentation">
      <a:majorFont>
        <a:latin typeface="Calibri"/>
        <a:ea typeface="HGP創英角ｺﾞｼｯｸUB"/>
        <a:cs typeface=""/>
      </a:majorFont>
      <a:minorFont>
        <a:latin typeface="Calibri"/>
        <a:ea typeface="HGP創英角ｺﾞｼｯｸUB"/>
        <a:cs typeface=""/>
      </a:minorFont>
    </a:fontScheme>
    <a:fmtScheme name="テクノロジー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accent6">
            <a:lumMod val="60000"/>
            <a:lumOff val="40000"/>
          </a:schemeClr>
        </a:solidFill>
        <a:ln w="9525">
          <a:solidFill>
            <a:schemeClr val="bg1">
              <a:lumMod val="65000"/>
              <a:alpha val="98000"/>
            </a:schemeClr>
          </a:solidFill>
        </a:ln>
      </a:spPr>
      <a:bodyPr wrap="square" lIns="72000" tIns="36000" rIns="72000" bIns="36000" rtlCol="0">
        <a:spAutoFit/>
      </a:bodyPr>
      <a:lstStyle>
        <a:defPPr algn="ctr">
          <a:defRPr kumimoji="1" b="1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3_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arrow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11595</TotalTime>
  <Words>1867</Words>
  <Application>Microsoft Office PowerPoint</Application>
  <PresentationFormat>画面に合わせる (4:3)</PresentationFormat>
  <Paragraphs>546</Paragraphs>
  <Slides>24</Slides>
  <Notes>14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24</vt:i4>
      </vt:variant>
      <vt:variant>
        <vt:lpstr>テーマ</vt:lpstr>
      </vt:variant>
      <vt:variant>
        <vt:i4>10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59" baseType="lpstr">
      <vt:lpstr>Arial Unicode MS</vt:lpstr>
      <vt:lpstr>ＤＨＰ特太ゴシック体</vt:lpstr>
      <vt:lpstr>DotumChe</vt:lpstr>
      <vt:lpstr>HGPｺﾞｼｯｸE</vt:lpstr>
      <vt:lpstr>HGPｺﾞｼｯｸM</vt:lpstr>
      <vt:lpstr>HGP創英角ｺﾞｼｯｸUB</vt:lpstr>
      <vt:lpstr>HGSｺﾞｼｯｸE</vt:lpstr>
      <vt:lpstr>HGS創英角ｺﾞｼｯｸUB</vt:lpstr>
      <vt:lpstr>HG丸ｺﾞｼｯｸM-PRO</vt:lpstr>
      <vt:lpstr>HG創英角ｺﾞｼｯｸUB</vt:lpstr>
      <vt:lpstr>Meiryo UI</vt:lpstr>
      <vt:lpstr>ＭＳ Ｐゴシック</vt:lpstr>
      <vt:lpstr>ＭＳ Ｐ明朝</vt:lpstr>
      <vt:lpstr>ＭＳ 明朝</vt:lpstr>
      <vt:lpstr>SimSun</vt:lpstr>
      <vt:lpstr>Arial</vt:lpstr>
      <vt:lpstr>Arial Black</vt:lpstr>
      <vt:lpstr>Arial Narrow</vt:lpstr>
      <vt:lpstr>Calibri</vt:lpstr>
      <vt:lpstr>Calibri Light</vt:lpstr>
      <vt:lpstr>Cambria Math</vt:lpstr>
      <vt:lpstr>Symbol</vt:lpstr>
      <vt:lpstr>Times New Roman</vt:lpstr>
      <vt:lpstr>Wingdings</vt:lpstr>
      <vt:lpstr>Office テーマ</vt:lpstr>
      <vt:lpstr>1_Office テーマ</vt:lpstr>
      <vt:lpstr>5_Office テーマ</vt:lpstr>
      <vt:lpstr>2_Office テーマ</vt:lpstr>
      <vt:lpstr>3_Office テーマ</vt:lpstr>
      <vt:lpstr>Office ​​テーマ</vt:lpstr>
      <vt:lpstr>1_Office ​​テーマ</vt:lpstr>
      <vt:lpstr>4_Office テーマ</vt:lpstr>
      <vt:lpstr>6_Office テーマ</vt:lpstr>
      <vt:lpstr>7_Office テーマ</vt:lpstr>
      <vt:lpstr>Photo Editor Photo</vt:lpstr>
      <vt:lpstr>Japanese HTS PJ  now and future</vt:lpstr>
      <vt:lpstr>Outline</vt:lpstr>
      <vt:lpstr>PowerPoint プレゼンテーション</vt:lpstr>
      <vt:lpstr>PowerPoint プレゼンテーション</vt:lpstr>
      <vt:lpstr>PowerPoint プレゼンテーション</vt:lpstr>
      <vt:lpstr>Outline</vt:lpstr>
      <vt:lpstr>PowerPoint プレゼンテーション</vt:lpstr>
      <vt:lpstr>Development Items and Targets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Development of HTS magnet systems with a high uniformity magnetic field</vt:lpstr>
      <vt:lpstr>PowerPoint プレゼンテーション</vt:lpstr>
      <vt:lpstr>PowerPoint プレゼンテーション</vt:lpstr>
      <vt:lpstr>PowerPoint プレゼンテーション</vt:lpstr>
      <vt:lpstr>Thank  you  for  your  attention.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Superconducting Technologies  for Linear Drives and Magnetic Levitation</dc:title>
  <dc:creator>ohsaki</dc:creator>
  <cp:lastModifiedBy>kinoshitas</cp:lastModifiedBy>
  <cp:revision>850</cp:revision>
  <cp:lastPrinted>2017-01-24T04:29:08Z</cp:lastPrinted>
  <dcterms:created xsi:type="dcterms:W3CDTF">2008-07-18T14:22:08Z</dcterms:created>
  <dcterms:modified xsi:type="dcterms:W3CDTF">2017-01-26T13:43:24Z</dcterms:modified>
</cp:coreProperties>
</file>